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notesSlides/notesSlide3.xml" ContentType="application/vnd.openxmlformats-officedocument.presentationml.notesSl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07" r:id="rId3"/>
    <p:sldId id="308" r:id="rId4"/>
    <p:sldId id="309" r:id="rId5"/>
    <p:sldId id="303" r:id="rId6"/>
    <p:sldId id="271" r:id="rId7"/>
    <p:sldId id="313" r:id="rId8"/>
    <p:sldId id="295" r:id="rId9"/>
    <p:sldId id="259" r:id="rId10"/>
    <p:sldId id="314" r:id="rId11"/>
    <p:sldId id="296" r:id="rId12"/>
    <p:sldId id="265" r:id="rId13"/>
    <p:sldId id="310" r:id="rId14"/>
    <p:sldId id="304" r:id="rId15"/>
    <p:sldId id="272" r:id="rId16"/>
    <p:sldId id="297" r:id="rId17"/>
    <p:sldId id="261" r:id="rId18"/>
    <p:sldId id="315" r:id="rId19"/>
    <p:sldId id="294" r:id="rId20"/>
    <p:sldId id="298" r:id="rId21"/>
    <p:sldId id="311" r:id="rId22"/>
    <p:sldId id="306" r:id="rId23"/>
    <p:sldId id="260" r:id="rId24"/>
    <p:sldId id="316" r:id="rId25"/>
    <p:sldId id="301" r:id="rId26"/>
    <p:sldId id="262" r:id="rId27"/>
    <p:sldId id="317" r:id="rId28"/>
    <p:sldId id="302" r:id="rId29"/>
    <p:sldId id="312" r:id="rId30"/>
    <p:sldId id="305" r:id="rId31"/>
    <p:sldId id="263" r:id="rId32"/>
    <p:sldId id="318" r:id="rId33"/>
    <p:sldId id="300" r:id="rId34"/>
    <p:sldId id="264" r:id="rId35"/>
    <p:sldId id="319" r:id="rId36"/>
    <p:sldId id="299" r:id="rId37"/>
    <p:sldId id="293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5" autoAdjust="0"/>
    <p:restoredTop sz="86471" autoAdjust="0"/>
  </p:normalViewPr>
  <p:slideViewPr>
    <p:cSldViewPr snapToGrid="0" snapToObjects="1">
      <p:cViewPr varScale="1">
        <p:scale>
          <a:sx n="93" d="100"/>
          <a:sy n="93" d="100"/>
        </p:scale>
        <p:origin x="-1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12th Lit</c:v>
                </c:pt>
                <c:pt idx="1">
                  <c:v>Am Lit</c:v>
                </c:pt>
                <c:pt idx="2">
                  <c:v>10th Lit</c:v>
                </c:pt>
                <c:pt idx="3">
                  <c:v>9th Lit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49.0</c:v>
                </c:pt>
                <c:pt idx="1">
                  <c:v>61.0</c:v>
                </c:pt>
                <c:pt idx="2">
                  <c:v>61.0</c:v>
                </c:pt>
                <c:pt idx="3">
                  <c:v>54.0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12th Lit</c:v>
                </c:pt>
                <c:pt idx="1">
                  <c:v>Am Lit</c:v>
                </c:pt>
                <c:pt idx="2">
                  <c:v>10th Lit</c:v>
                </c:pt>
                <c:pt idx="3">
                  <c:v>9th Lit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67.0</c:v>
                </c:pt>
                <c:pt idx="1">
                  <c:v>72.0</c:v>
                </c:pt>
                <c:pt idx="2">
                  <c:v>72.19</c:v>
                </c:pt>
                <c:pt idx="3">
                  <c:v>66.0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848360"/>
        <c:axId val="2146851336"/>
      </c:barChart>
      <c:catAx>
        <c:axId val="2146848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851336"/>
        <c:crosses val="autoZero"/>
        <c:auto val="1"/>
        <c:lblAlgn val="ctr"/>
        <c:lblOffset val="100"/>
        <c:noMultiLvlLbl val="0"/>
      </c:catAx>
      <c:valAx>
        <c:axId val="2146851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848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55.0</c:v>
                </c:pt>
                <c:pt idx="1">
                  <c:v>57.0</c:v>
                </c:pt>
                <c:pt idx="2">
                  <c:v>57.0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50.0</c:v>
                </c:pt>
                <c:pt idx="1">
                  <c:v>59.0</c:v>
                </c:pt>
                <c:pt idx="2">
                  <c:v>62.0</c:v>
                </c:pt>
                <c:pt idx="3">
                  <c:v>65.4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57.2</c:v>
                </c:pt>
                <c:pt idx="2">
                  <c:v>60.8</c:v>
                </c:pt>
                <c:pt idx="3">
                  <c:v>64.3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7358280"/>
        <c:axId val="2147361368"/>
      </c:barChart>
      <c:catAx>
        <c:axId val="214735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7361368"/>
        <c:crosses val="autoZero"/>
        <c:auto val="1"/>
        <c:lblAlgn val="ctr"/>
        <c:lblOffset val="100"/>
        <c:noMultiLvlLbl val="0"/>
      </c:catAx>
      <c:valAx>
        <c:axId val="214736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7358280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1">
                  <c:v>2014.0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1">
                  <c:v>41.3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1">
                  <c:v>2014.0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1">
                  <c:v>53.0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1">
                  <c:v>2014.0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40.3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7426472"/>
        <c:axId val="2147429528"/>
      </c:barChart>
      <c:catAx>
        <c:axId val="21474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7429528"/>
        <c:crosses val="autoZero"/>
        <c:auto val="1"/>
        <c:lblAlgn val="ctr"/>
        <c:lblOffset val="100"/>
        <c:noMultiLvlLbl val="0"/>
      </c:catAx>
      <c:valAx>
        <c:axId val="214742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4742647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Hall</c:v>
                </c:pt>
                <c:pt idx="1">
                  <c:v>Hart</c:v>
                </c:pt>
                <c:pt idx="2">
                  <c:v>Banks</c:v>
                </c:pt>
                <c:pt idx="3">
                  <c:v>Habersham</c:v>
                </c:pt>
                <c:pt idx="4">
                  <c:v>Lumpkin</c:v>
                </c:pt>
                <c:pt idx="5">
                  <c:v>Franklin</c:v>
                </c:pt>
                <c:pt idx="6">
                  <c:v>Towns</c:v>
                </c:pt>
                <c:pt idx="7">
                  <c:v>Gainesville</c:v>
                </c:pt>
                <c:pt idx="8">
                  <c:v>Stephens</c:v>
                </c:pt>
                <c:pt idx="9">
                  <c:v>Fannin</c:v>
                </c:pt>
                <c:pt idx="10">
                  <c:v>White</c:v>
                </c:pt>
                <c:pt idx="11">
                  <c:v>Rabun</c:v>
                </c:pt>
                <c:pt idx="12">
                  <c:v>Union</c:v>
                </c:pt>
                <c:pt idx="13">
                  <c:v>Dawson</c:v>
                </c:pt>
                <c:pt idx="14">
                  <c:v>Mtn Ed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31.1</c:v>
                </c:pt>
                <c:pt idx="1">
                  <c:v>31.5</c:v>
                </c:pt>
                <c:pt idx="2">
                  <c:v>33.7</c:v>
                </c:pt>
                <c:pt idx="3">
                  <c:v>34.7</c:v>
                </c:pt>
                <c:pt idx="4">
                  <c:v>36.7</c:v>
                </c:pt>
                <c:pt idx="5">
                  <c:v>38.4</c:v>
                </c:pt>
                <c:pt idx="6">
                  <c:v>41.3</c:v>
                </c:pt>
                <c:pt idx="7">
                  <c:v>42.7</c:v>
                </c:pt>
                <c:pt idx="8">
                  <c:v>43.0</c:v>
                </c:pt>
                <c:pt idx="9">
                  <c:v>44.5</c:v>
                </c:pt>
                <c:pt idx="10">
                  <c:v>46.6</c:v>
                </c:pt>
                <c:pt idx="11">
                  <c:v>49.4</c:v>
                </c:pt>
                <c:pt idx="12">
                  <c:v>51.9</c:v>
                </c:pt>
                <c:pt idx="13">
                  <c:v>53.0</c:v>
                </c:pt>
                <c:pt idx="14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940344"/>
        <c:axId val="-2120937368"/>
      </c:barChart>
      <c:catAx>
        <c:axId val="-2120940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20937368"/>
        <c:crosses val="autoZero"/>
        <c:auto val="1"/>
        <c:lblAlgn val="ctr"/>
        <c:lblOffset val="100"/>
        <c:noMultiLvlLbl val="0"/>
      </c:catAx>
      <c:valAx>
        <c:axId val="-2120937368"/>
        <c:scaling>
          <c:orientation val="minMax"/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2094034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Am Govt</c:v>
                </c:pt>
                <c:pt idx="1">
                  <c:v>World His</c:v>
                </c:pt>
                <c:pt idx="2">
                  <c:v>US History</c:v>
                </c:pt>
                <c:pt idx="3">
                  <c:v>Economics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35.0</c:v>
                </c:pt>
                <c:pt idx="1">
                  <c:v>26.0</c:v>
                </c:pt>
                <c:pt idx="2">
                  <c:v>28.0</c:v>
                </c:pt>
                <c:pt idx="3">
                  <c:v>38.0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Am Govt</c:v>
                </c:pt>
                <c:pt idx="1">
                  <c:v>World His</c:v>
                </c:pt>
                <c:pt idx="2">
                  <c:v>US History</c:v>
                </c:pt>
                <c:pt idx="3">
                  <c:v>Economics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84.2</c:v>
                </c:pt>
                <c:pt idx="1">
                  <c:v>47.0</c:v>
                </c:pt>
                <c:pt idx="2">
                  <c:v>76.0</c:v>
                </c:pt>
                <c:pt idx="3">
                  <c:v>87.0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Met Expect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Am Govt</c:v>
                </c:pt>
                <c:pt idx="1">
                  <c:v>World His</c:v>
                </c:pt>
                <c:pt idx="2">
                  <c:v>US History</c:v>
                </c:pt>
                <c:pt idx="3">
                  <c:v>Economics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97.03</c:v>
                </c:pt>
                <c:pt idx="1">
                  <c:v>97.8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Exceeded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Am Govt</c:v>
                </c:pt>
                <c:pt idx="1">
                  <c:v>World His</c:v>
                </c:pt>
                <c:pt idx="2">
                  <c:v>US History</c:v>
                </c:pt>
                <c:pt idx="3">
                  <c:v>Economics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20.77</c:v>
                </c:pt>
                <c:pt idx="1">
                  <c:v>97.05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93288"/>
        <c:axId val="2145490152"/>
      </c:barChart>
      <c:catAx>
        <c:axId val="2145493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5490152"/>
        <c:crosses val="autoZero"/>
        <c:auto val="1"/>
        <c:lblAlgn val="ctr"/>
        <c:lblOffset val="100"/>
        <c:noMultiLvlLbl val="0"/>
      </c:catAx>
      <c:valAx>
        <c:axId val="2145490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493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58.0</c:v>
                </c:pt>
                <c:pt idx="1">
                  <c:v>61.0</c:v>
                </c:pt>
                <c:pt idx="2">
                  <c:v>66.0</c:v>
                </c:pt>
                <c:pt idx="3">
                  <c:v>69.0</c:v>
                </c:pt>
                <c:pt idx="4">
                  <c:v>73.4</c:v>
                </c:pt>
                <c:pt idx="5">
                  <c:v>73.6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73.0</c:v>
                </c:pt>
                <c:pt idx="1">
                  <c:v>67.0</c:v>
                </c:pt>
                <c:pt idx="2">
                  <c:v>68.0</c:v>
                </c:pt>
                <c:pt idx="3">
                  <c:v>87.0</c:v>
                </c:pt>
                <c:pt idx="4">
                  <c:v>79.0</c:v>
                </c:pt>
                <c:pt idx="5">
                  <c:v>80.3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65.0</c:v>
                </c:pt>
                <c:pt idx="3">
                  <c:v>67.9</c:v>
                </c:pt>
                <c:pt idx="4">
                  <c:v>70.8</c:v>
                </c:pt>
                <c:pt idx="5">
                  <c:v>73.8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804200"/>
        <c:axId val="2146801096"/>
      </c:barChart>
      <c:catAx>
        <c:axId val="21468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6801096"/>
        <c:crosses val="autoZero"/>
        <c:auto val="1"/>
        <c:lblAlgn val="ctr"/>
        <c:lblOffset val="100"/>
        <c:noMultiLvlLbl val="0"/>
      </c:catAx>
      <c:valAx>
        <c:axId val="214680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6804200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Gainesville</c:v>
                </c:pt>
                <c:pt idx="1">
                  <c:v>Franklin</c:v>
                </c:pt>
                <c:pt idx="2">
                  <c:v>Hart</c:v>
                </c:pt>
                <c:pt idx="3">
                  <c:v>Mtn Ed</c:v>
                </c:pt>
                <c:pt idx="4">
                  <c:v>Stephens</c:v>
                </c:pt>
                <c:pt idx="5">
                  <c:v>Hall</c:v>
                </c:pt>
                <c:pt idx="6">
                  <c:v>Habersham</c:v>
                </c:pt>
                <c:pt idx="7">
                  <c:v>Dawson</c:v>
                </c:pt>
                <c:pt idx="8">
                  <c:v>White</c:v>
                </c:pt>
                <c:pt idx="9">
                  <c:v>Fannin</c:v>
                </c:pt>
                <c:pt idx="10">
                  <c:v>Union</c:v>
                </c:pt>
                <c:pt idx="11">
                  <c:v>Lumpkin</c:v>
                </c:pt>
                <c:pt idx="12">
                  <c:v>Banks</c:v>
                </c:pt>
                <c:pt idx="13">
                  <c:v>Towns</c:v>
                </c:pt>
                <c:pt idx="14">
                  <c:v>Rabun</c:v>
                </c:pt>
              </c:strCache>
            </c:strRef>
          </c:cat>
          <c:val>
            <c:numRef>
              <c:f>Sheet1!$B$2:$B$16</c:f>
              <c:numCache>
                <c:formatCode>###0.00</c:formatCode>
                <c:ptCount val="15"/>
                <c:pt idx="0">
                  <c:v>40.71</c:v>
                </c:pt>
                <c:pt idx="1">
                  <c:v>66.2</c:v>
                </c:pt>
                <c:pt idx="2">
                  <c:v>67.36</c:v>
                </c:pt>
                <c:pt idx="3">
                  <c:v>70.72</c:v>
                </c:pt>
                <c:pt idx="4">
                  <c:v>72.31</c:v>
                </c:pt>
                <c:pt idx="5">
                  <c:v>74.95</c:v>
                </c:pt>
                <c:pt idx="6">
                  <c:v>75.8</c:v>
                </c:pt>
                <c:pt idx="7">
                  <c:v>77.09</c:v>
                </c:pt>
                <c:pt idx="8">
                  <c:v>78.26</c:v>
                </c:pt>
                <c:pt idx="9">
                  <c:v>81.31</c:v>
                </c:pt>
                <c:pt idx="10">
                  <c:v>82.95</c:v>
                </c:pt>
                <c:pt idx="11">
                  <c:v>84.58</c:v>
                </c:pt>
                <c:pt idx="12">
                  <c:v>87.37</c:v>
                </c:pt>
                <c:pt idx="13">
                  <c:v>87.5</c:v>
                </c:pt>
                <c:pt idx="14">
                  <c:v>89.41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87560"/>
        <c:axId val="-2116584520"/>
      </c:barChart>
      <c:catAx>
        <c:axId val="-2116587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6584520"/>
        <c:crosses val="autoZero"/>
        <c:auto val="1"/>
        <c:lblAlgn val="ctr"/>
        <c:lblOffset val="100"/>
        <c:noMultiLvlLbl val="0"/>
      </c:catAx>
      <c:valAx>
        <c:axId val="-2116584520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16587560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70.0</c:v>
                </c:pt>
                <c:pt idx="1">
                  <c:v>71.0</c:v>
                </c:pt>
                <c:pt idx="2">
                  <c:v>74.0</c:v>
                </c:pt>
                <c:pt idx="3">
                  <c:v>77.0</c:v>
                </c:pt>
                <c:pt idx="4">
                  <c:v>79.9</c:v>
                </c:pt>
                <c:pt idx="5">
                  <c:v>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78.0</c:v>
                </c:pt>
                <c:pt idx="1">
                  <c:v>81.0</c:v>
                </c:pt>
                <c:pt idx="2">
                  <c:v>82.0</c:v>
                </c:pt>
                <c:pt idx="3">
                  <c:v>75.0</c:v>
                </c:pt>
                <c:pt idx="4">
                  <c:v>85.02</c:v>
                </c:pt>
                <c:pt idx="5">
                  <c:v>90.0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72.7</c:v>
                </c:pt>
                <c:pt idx="3">
                  <c:v>75.0</c:v>
                </c:pt>
                <c:pt idx="4">
                  <c:v>77.3</c:v>
                </c:pt>
                <c:pt idx="5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721992"/>
        <c:axId val="2146718888"/>
      </c:barChart>
      <c:catAx>
        <c:axId val="214672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6718888"/>
        <c:crosses val="autoZero"/>
        <c:auto val="1"/>
        <c:lblAlgn val="ctr"/>
        <c:lblOffset val="100"/>
        <c:noMultiLvlLbl val="0"/>
      </c:catAx>
      <c:valAx>
        <c:axId val="214671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672199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Gainesville</c:v>
                </c:pt>
                <c:pt idx="1">
                  <c:v>Mtn Ed</c:v>
                </c:pt>
                <c:pt idx="2">
                  <c:v>Hall</c:v>
                </c:pt>
                <c:pt idx="3">
                  <c:v>Franklin</c:v>
                </c:pt>
                <c:pt idx="4">
                  <c:v>Habersham</c:v>
                </c:pt>
                <c:pt idx="5">
                  <c:v>Stephens</c:v>
                </c:pt>
                <c:pt idx="6">
                  <c:v>Rabun</c:v>
                </c:pt>
                <c:pt idx="7">
                  <c:v>Banks</c:v>
                </c:pt>
                <c:pt idx="8">
                  <c:v>Fannin</c:v>
                </c:pt>
                <c:pt idx="9">
                  <c:v>Dawson</c:v>
                </c:pt>
                <c:pt idx="10">
                  <c:v>Hart</c:v>
                </c:pt>
                <c:pt idx="11">
                  <c:v>Union</c:v>
                </c:pt>
                <c:pt idx="12">
                  <c:v>Towns</c:v>
                </c:pt>
                <c:pt idx="13">
                  <c:v>White</c:v>
                </c:pt>
                <c:pt idx="14">
                  <c:v>Lumpkin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72.5</c:v>
                </c:pt>
                <c:pt idx="1">
                  <c:v>77.1</c:v>
                </c:pt>
                <c:pt idx="2">
                  <c:v>77.5</c:v>
                </c:pt>
                <c:pt idx="3">
                  <c:v>78.1</c:v>
                </c:pt>
                <c:pt idx="4">
                  <c:v>82.7</c:v>
                </c:pt>
                <c:pt idx="5">
                  <c:v>83.9</c:v>
                </c:pt>
                <c:pt idx="6">
                  <c:v>84.7</c:v>
                </c:pt>
                <c:pt idx="7">
                  <c:v>86.4</c:v>
                </c:pt>
                <c:pt idx="8">
                  <c:v>86.9</c:v>
                </c:pt>
                <c:pt idx="9">
                  <c:v>90.0</c:v>
                </c:pt>
                <c:pt idx="10">
                  <c:v>91.0</c:v>
                </c:pt>
                <c:pt idx="11">
                  <c:v>91.9</c:v>
                </c:pt>
                <c:pt idx="12">
                  <c:v>92.0</c:v>
                </c:pt>
                <c:pt idx="13">
                  <c:v>92.3</c:v>
                </c:pt>
                <c:pt idx="14">
                  <c:v>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071512"/>
        <c:axId val="-2118245272"/>
      </c:barChart>
      <c:catAx>
        <c:axId val="-2119071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8245272"/>
        <c:crosses val="autoZero"/>
        <c:auto val="1"/>
        <c:lblAlgn val="ctr"/>
        <c:lblOffset val="100"/>
        <c:noMultiLvlLbl val="0"/>
      </c:catAx>
      <c:valAx>
        <c:axId val="-2118245272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19071512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Physical Sci</c:v>
                </c:pt>
                <c:pt idx="1">
                  <c:v>Biology</c:v>
                </c:pt>
                <c:pt idx="2">
                  <c:v>Chemistry</c:v>
                </c:pt>
                <c:pt idx="3">
                  <c:v>Physics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39.0</c:v>
                </c:pt>
                <c:pt idx="1">
                  <c:v>38.0</c:v>
                </c:pt>
                <c:pt idx="2">
                  <c:v>38.0</c:v>
                </c:pt>
                <c:pt idx="3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Assess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Physical Sci</c:v>
                </c:pt>
                <c:pt idx="1">
                  <c:v>Biology</c:v>
                </c:pt>
                <c:pt idx="2">
                  <c:v>Chemistry</c:v>
                </c:pt>
                <c:pt idx="3">
                  <c:v>Physics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57.0</c:v>
                </c:pt>
                <c:pt idx="1">
                  <c:v>72.0</c:v>
                </c:pt>
                <c:pt idx="2">
                  <c:v>69.0</c:v>
                </c:pt>
                <c:pt idx="3">
                  <c:v>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996712"/>
        <c:axId val="2146999688"/>
      </c:barChart>
      <c:catAx>
        <c:axId val="2146996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999688"/>
        <c:crosses val="autoZero"/>
        <c:auto val="1"/>
        <c:lblAlgn val="ctr"/>
        <c:lblOffset val="100"/>
        <c:noMultiLvlLbl val="0"/>
      </c:catAx>
      <c:valAx>
        <c:axId val="214699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996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66.0</c:v>
                </c:pt>
                <c:pt idx="1">
                  <c:v>72.0</c:v>
                </c:pt>
                <c:pt idx="2">
                  <c:v>74.0</c:v>
                </c:pt>
                <c:pt idx="3">
                  <c:v>74.0</c:v>
                </c:pt>
                <c:pt idx="4">
                  <c:v>82.5</c:v>
                </c:pt>
                <c:pt idx="5">
                  <c:v>83.9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74.0</c:v>
                </c:pt>
                <c:pt idx="1">
                  <c:v>84.0</c:v>
                </c:pt>
                <c:pt idx="2">
                  <c:v>82.0</c:v>
                </c:pt>
                <c:pt idx="3">
                  <c:v>85.0</c:v>
                </c:pt>
                <c:pt idx="4">
                  <c:v>87.1</c:v>
                </c:pt>
                <c:pt idx="5">
                  <c:v>92.9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75.0</c:v>
                </c:pt>
                <c:pt idx="3">
                  <c:v>77.1</c:v>
                </c:pt>
                <c:pt idx="4">
                  <c:v>79.2</c:v>
                </c:pt>
                <c:pt idx="5">
                  <c:v>81.3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635320"/>
        <c:axId val="2146632216"/>
      </c:barChart>
      <c:catAx>
        <c:axId val="214663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6632216"/>
        <c:crosses val="autoZero"/>
        <c:auto val="1"/>
        <c:lblAlgn val="ctr"/>
        <c:lblOffset val="100"/>
        <c:noMultiLvlLbl val="0"/>
      </c:catAx>
      <c:valAx>
        <c:axId val="214663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6635320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76.0</c:v>
                </c:pt>
                <c:pt idx="1">
                  <c:v>79.0</c:v>
                </c:pt>
                <c:pt idx="2">
                  <c:v>82.0</c:v>
                </c:pt>
                <c:pt idx="3">
                  <c:v>84.0</c:v>
                </c:pt>
                <c:pt idx="4">
                  <c:v>85.0</c:v>
                </c:pt>
                <c:pt idx="5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77.0</c:v>
                </c:pt>
                <c:pt idx="1">
                  <c:v>83.0</c:v>
                </c:pt>
                <c:pt idx="2">
                  <c:v>87.0</c:v>
                </c:pt>
                <c:pt idx="3">
                  <c:v>90.0</c:v>
                </c:pt>
                <c:pt idx="4">
                  <c:v>90.24</c:v>
                </c:pt>
                <c:pt idx="5">
                  <c:v>94.5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82.2</c:v>
                </c:pt>
                <c:pt idx="3">
                  <c:v>83.7</c:v>
                </c:pt>
                <c:pt idx="4">
                  <c:v>85.2</c:v>
                </c:pt>
                <c:pt idx="5">
                  <c:v>86.7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7099560"/>
        <c:axId val="2147102648"/>
      </c:barChart>
      <c:catAx>
        <c:axId val="214709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7102648"/>
        <c:crosses val="autoZero"/>
        <c:auto val="1"/>
        <c:lblAlgn val="ctr"/>
        <c:lblOffset val="100"/>
        <c:noMultiLvlLbl val="0"/>
      </c:catAx>
      <c:valAx>
        <c:axId val="214710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7099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Gainesville</c:v>
                </c:pt>
                <c:pt idx="1">
                  <c:v>Hart</c:v>
                </c:pt>
                <c:pt idx="2">
                  <c:v>Fannin</c:v>
                </c:pt>
                <c:pt idx="3">
                  <c:v>Lumpkin</c:v>
                </c:pt>
                <c:pt idx="4">
                  <c:v>Mtn Ed</c:v>
                </c:pt>
                <c:pt idx="5">
                  <c:v>Franklin</c:v>
                </c:pt>
                <c:pt idx="6">
                  <c:v>Habersham</c:v>
                </c:pt>
                <c:pt idx="7">
                  <c:v>Banks</c:v>
                </c:pt>
                <c:pt idx="8">
                  <c:v>Hall</c:v>
                </c:pt>
                <c:pt idx="9">
                  <c:v>Dawson</c:v>
                </c:pt>
                <c:pt idx="10">
                  <c:v>Stephens</c:v>
                </c:pt>
                <c:pt idx="11">
                  <c:v>White</c:v>
                </c:pt>
                <c:pt idx="12">
                  <c:v>Towns</c:v>
                </c:pt>
                <c:pt idx="13">
                  <c:v>Rabun</c:v>
                </c:pt>
                <c:pt idx="14">
                  <c:v>Union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70.6</c:v>
                </c:pt>
                <c:pt idx="1">
                  <c:v>77.0</c:v>
                </c:pt>
                <c:pt idx="2">
                  <c:v>78.6</c:v>
                </c:pt>
                <c:pt idx="3">
                  <c:v>84.2</c:v>
                </c:pt>
                <c:pt idx="4">
                  <c:v>86.2</c:v>
                </c:pt>
                <c:pt idx="5">
                  <c:v>86.5</c:v>
                </c:pt>
                <c:pt idx="6">
                  <c:v>87.9</c:v>
                </c:pt>
                <c:pt idx="7">
                  <c:v>88.0</c:v>
                </c:pt>
                <c:pt idx="8">
                  <c:v>88.6</c:v>
                </c:pt>
                <c:pt idx="9">
                  <c:v>92.9</c:v>
                </c:pt>
                <c:pt idx="10">
                  <c:v>93.7</c:v>
                </c:pt>
                <c:pt idx="11">
                  <c:v>94.4</c:v>
                </c:pt>
                <c:pt idx="12">
                  <c:v>96.5</c:v>
                </c:pt>
                <c:pt idx="13">
                  <c:v>96.6</c:v>
                </c:pt>
                <c:pt idx="14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276104"/>
        <c:axId val="2073279096"/>
      </c:barChart>
      <c:catAx>
        <c:axId val="2073276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73279096"/>
        <c:crosses val="autoZero"/>
        <c:auto val="1"/>
        <c:lblAlgn val="ctr"/>
        <c:lblOffset val="100"/>
        <c:noMultiLvlLbl val="0"/>
      </c:catAx>
      <c:valAx>
        <c:axId val="2073279096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207327610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64.0</c:v>
                </c:pt>
                <c:pt idx="1">
                  <c:v>66.0</c:v>
                </c:pt>
                <c:pt idx="2">
                  <c:v>69.0</c:v>
                </c:pt>
                <c:pt idx="3">
                  <c:v>72.0</c:v>
                </c:pt>
                <c:pt idx="4">
                  <c:v>75.5</c:v>
                </c:pt>
                <c:pt idx="5">
                  <c:v>76.2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85.0</c:v>
                </c:pt>
                <c:pt idx="1">
                  <c:v>81.0</c:v>
                </c:pt>
                <c:pt idx="2">
                  <c:v>85.0</c:v>
                </c:pt>
                <c:pt idx="3">
                  <c:v>87.0</c:v>
                </c:pt>
                <c:pt idx="4">
                  <c:v>85.77</c:v>
                </c:pt>
                <c:pt idx="5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74.4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69.3</c:v>
                </c:pt>
                <c:pt idx="3">
                  <c:v>71.9</c:v>
                </c:pt>
                <c:pt idx="4">
                  <c:v>74.4</c:v>
                </c:pt>
                <c:pt idx="5">
                  <c:v>77.0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547240"/>
        <c:axId val="2146544136"/>
      </c:barChart>
      <c:catAx>
        <c:axId val="214654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6544136"/>
        <c:crosses val="autoZero"/>
        <c:auto val="1"/>
        <c:lblAlgn val="ctr"/>
        <c:lblOffset val="100"/>
        <c:noMultiLvlLbl val="0"/>
      </c:catAx>
      <c:valAx>
        <c:axId val="2146544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6547240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Mtn Ed</c:v>
                </c:pt>
                <c:pt idx="1">
                  <c:v>Hart</c:v>
                </c:pt>
                <c:pt idx="2">
                  <c:v>Fannin</c:v>
                </c:pt>
                <c:pt idx="3">
                  <c:v>Hall</c:v>
                </c:pt>
                <c:pt idx="4">
                  <c:v>Franklin</c:v>
                </c:pt>
                <c:pt idx="5">
                  <c:v>Stephens</c:v>
                </c:pt>
                <c:pt idx="6">
                  <c:v>Banks</c:v>
                </c:pt>
                <c:pt idx="7">
                  <c:v>Rabun</c:v>
                </c:pt>
                <c:pt idx="8">
                  <c:v>Gainesville</c:v>
                </c:pt>
                <c:pt idx="9">
                  <c:v>Habersham</c:v>
                </c:pt>
                <c:pt idx="10">
                  <c:v>Union</c:v>
                </c:pt>
                <c:pt idx="11">
                  <c:v>Towns</c:v>
                </c:pt>
                <c:pt idx="12">
                  <c:v>White</c:v>
                </c:pt>
                <c:pt idx="13">
                  <c:v>Dawson</c:v>
                </c:pt>
                <c:pt idx="14">
                  <c:v>Lumpkin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62.0</c:v>
                </c:pt>
                <c:pt idx="1">
                  <c:v>64.7</c:v>
                </c:pt>
                <c:pt idx="2">
                  <c:v>67.1</c:v>
                </c:pt>
                <c:pt idx="3">
                  <c:v>76.0</c:v>
                </c:pt>
                <c:pt idx="4">
                  <c:v>77.0</c:v>
                </c:pt>
                <c:pt idx="5">
                  <c:v>77.5</c:v>
                </c:pt>
                <c:pt idx="6">
                  <c:v>78.6</c:v>
                </c:pt>
                <c:pt idx="7">
                  <c:v>79.0</c:v>
                </c:pt>
                <c:pt idx="8">
                  <c:v>79.1</c:v>
                </c:pt>
                <c:pt idx="9">
                  <c:v>80.3</c:v>
                </c:pt>
                <c:pt idx="10">
                  <c:v>87.9</c:v>
                </c:pt>
                <c:pt idx="11">
                  <c:v>90.7</c:v>
                </c:pt>
                <c:pt idx="12">
                  <c:v>92.6</c:v>
                </c:pt>
                <c:pt idx="13">
                  <c:v>93.7</c:v>
                </c:pt>
                <c:pt idx="14">
                  <c:v>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138264"/>
        <c:axId val="-2122135320"/>
      </c:barChart>
      <c:catAx>
        <c:axId val="-2122138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22135320"/>
        <c:crosses val="autoZero"/>
        <c:auto val="1"/>
        <c:lblAlgn val="ctr"/>
        <c:lblOffset val="100"/>
        <c:noMultiLvlLbl val="0"/>
      </c:catAx>
      <c:valAx>
        <c:axId val="-2122135320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2213826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Att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3366CC"/>
              </a:solidFill>
            </c:spPr>
          </c:dPt>
          <c:dPt>
            <c:idx val="15"/>
            <c:invertIfNegative val="0"/>
            <c:bubble3D val="0"/>
            <c:spPr>
              <a:pattFill prst="pct5">
                <a:fgClr>
                  <a:srgbClr val="800000"/>
                </a:fgClr>
                <a:bgClr>
                  <a:srgbClr val="800000"/>
                </a:bgClr>
              </a:pattFill>
            </c:spPr>
          </c:dPt>
          <c:dLbls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Dawson Co HS</c:v>
                </c:pt>
                <c:pt idx="1">
                  <c:v>Riverview Elem</c:v>
                </c:pt>
                <c:pt idx="2">
                  <c:v>Robinson</c:v>
                </c:pt>
                <c:pt idx="3">
                  <c:v>Dawson MS</c:v>
                </c:pt>
                <c:pt idx="4">
                  <c:v>Blacks Mill</c:v>
                </c:pt>
                <c:pt idx="5">
                  <c:v>Riverview MS</c:v>
                </c:pt>
                <c:pt idx="6">
                  <c:v>Kilough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95.1</c:v>
                </c:pt>
                <c:pt idx="1">
                  <c:v>96.1</c:v>
                </c:pt>
                <c:pt idx="2">
                  <c:v>95.5</c:v>
                </c:pt>
                <c:pt idx="3">
                  <c:v>95.6</c:v>
                </c:pt>
                <c:pt idx="4">
                  <c:v>96.1</c:v>
                </c:pt>
                <c:pt idx="5">
                  <c:v>95.6</c:v>
                </c:pt>
                <c:pt idx="6">
                  <c:v>96.1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130920"/>
        <c:axId val="-2118801992"/>
      </c:barChart>
      <c:catAx>
        <c:axId val="-2122130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801992"/>
        <c:crossesAt val="93.0"/>
        <c:auto val="1"/>
        <c:lblAlgn val="ctr"/>
        <c:lblOffset val="100"/>
        <c:noMultiLvlLbl val="0"/>
      </c:catAx>
      <c:valAx>
        <c:axId val="-2118801992"/>
        <c:scaling>
          <c:orientation val="minMax"/>
          <c:max val="97.0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-2122130920"/>
        <c:crosses val="autoZero"/>
        <c:crossBetween val="between"/>
        <c:majorUnit val="3.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2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Hart</c:v>
                </c:pt>
                <c:pt idx="1">
                  <c:v>Gainesville</c:v>
                </c:pt>
                <c:pt idx="2">
                  <c:v>Banks</c:v>
                </c:pt>
                <c:pt idx="3">
                  <c:v>Hall</c:v>
                </c:pt>
                <c:pt idx="4">
                  <c:v>Franklin</c:v>
                </c:pt>
                <c:pt idx="5">
                  <c:v>Habersham</c:v>
                </c:pt>
                <c:pt idx="6">
                  <c:v>Lumpkin</c:v>
                </c:pt>
                <c:pt idx="7">
                  <c:v>Stephens</c:v>
                </c:pt>
                <c:pt idx="8">
                  <c:v>Fannin</c:v>
                </c:pt>
                <c:pt idx="9">
                  <c:v>Mtn Ed</c:v>
                </c:pt>
                <c:pt idx="10">
                  <c:v>White</c:v>
                </c:pt>
                <c:pt idx="11">
                  <c:v>Dawson</c:v>
                </c:pt>
                <c:pt idx="12">
                  <c:v>Rabun</c:v>
                </c:pt>
                <c:pt idx="13">
                  <c:v>Union</c:v>
                </c:pt>
                <c:pt idx="14">
                  <c:v>Towns</c:v>
                </c:pt>
              </c:strCache>
            </c:strRef>
          </c:cat>
          <c:val>
            <c:numRef>
              <c:f>Sheet1!$B$2:$B$16</c:f>
              <c:numCache>
                <c:formatCode>###0.00</c:formatCode>
                <c:ptCount val="15"/>
                <c:pt idx="0">
                  <c:v>80.81180811808088</c:v>
                </c:pt>
                <c:pt idx="1">
                  <c:v>81.10236220472397</c:v>
                </c:pt>
                <c:pt idx="2">
                  <c:v>85.140562248996</c:v>
                </c:pt>
                <c:pt idx="3">
                  <c:v>85.85526315789456</c:v>
                </c:pt>
                <c:pt idx="4">
                  <c:v>86.80555555555541</c:v>
                </c:pt>
                <c:pt idx="5">
                  <c:v>89.05380333951763</c:v>
                </c:pt>
                <c:pt idx="6">
                  <c:v>89.07284768211915</c:v>
                </c:pt>
                <c:pt idx="7">
                  <c:v>89.10891089108891</c:v>
                </c:pt>
                <c:pt idx="8">
                  <c:v>89.47368421052619</c:v>
                </c:pt>
                <c:pt idx="9">
                  <c:v>90.00000000000001</c:v>
                </c:pt>
                <c:pt idx="10">
                  <c:v>92.30769230769231</c:v>
                </c:pt>
                <c:pt idx="11">
                  <c:v>92.52669039145893</c:v>
                </c:pt>
                <c:pt idx="12">
                  <c:v>92.77777777777759</c:v>
                </c:pt>
                <c:pt idx="13">
                  <c:v>94.42060085836907</c:v>
                </c:pt>
                <c:pt idx="14">
                  <c:v>97.97979797979795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726392"/>
        <c:axId val="-2118723352"/>
      </c:barChart>
      <c:catAx>
        <c:axId val="-2118726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8723352"/>
        <c:crosses val="autoZero"/>
        <c:auto val="1"/>
        <c:lblAlgn val="ctr"/>
        <c:lblOffset val="100"/>
        <c:noMultiLvlLbl val="0"/>
      </c:catAx>
      <c:valAx>
        <c:axId val="-2118723352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18726392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86.0</c:v>
                </c:pt>
                <c:pt idx="1">
                  <c:v>86.0</c:v>
                </c:pt>
                <c:pt idx="2">
                  <c:v>87.0</c:v>
                </c:pt>
                <c:pt idx="3">
                  <c:v>89.0</c:v>
                </c:pt>
                <c:pt idx="4">
                  <c:v>89.9</c:v>
                </c:pt>
                <c:pt idx="5">
                  <c:v>91.0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92.0</c:v>
                </c:pt>
                <c:pt idx="1">
                  <c:v>90.0</c:v>
                </c:pt>
                <c:pt idx="2">
                  <c:v>90.0</c:v>
                </c:pt>
                <c:pt idx="3">
                  <c:v>94.0</c:v>
                </c:pt>
                <c:pt idx="4">
                  <c:v>91.57</c:v>
                </c:pt>
                <c:pt idx="5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099842229062556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87.7</c:v>
                </c:pt>
                <c:pt idx="3">
                  <c:v>88.7</c:v>
                </c:pt>
                <c:pt idx="4">
                  <c:v>89.8</c:v>
                </c:pt>
                <c:pt idx="5">
                  <c:v>90.8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7196216"/>
        <c:axId val="2147199304"/>
      </c:barChart>
      <c:catAx>
        <c:axId val="214719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7199304"/>
        <c:crosses val="autoZero"/>
        <c:auto val="1"/>
        <c:lblAlgn val="ctr"/>
        <c:lblOffset val="100"/>
        <c:noMultiLvlLbl val="0"/>
      </c:catAx>
      <c:valAx>
        <c:axId val="214719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7196216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Banks</c:v>
                </c:pt>
                <c:pt idx="1">
                  <c:v>Hart</c:v>
                </c:pt>
                <c:pt idx="2">
                  <c:v>Mtn Ed</c:v>
                </c:pt>
                <c:pt idx="3">
                  <c:v>Fannin</c:v>
                </c:pt>
                <c:pt idx="4">
                  <c:v>Gainesville</c:v>
                </c:pt>
                <c:pt idx="5">
                  <c:v>Franklin</c:v>
                </c:pt>
                <c:pt idx="6">
                  <c:v>Hall</c:v>
                </c:pt>
                <c:pt idx="7">
                  <c:v>Habersham</c:v>
                </c:pt>
                <c:pt idx="8">
                  <c:v>Lumpkin</c:v>
                </c:pt>
                <c:pt idx="9">
                  <c:v>Rabun</c:v>
                </c:pt>
                <c:pt idx="10">
                  <c:v>Union</c:v>
                </c:pt>
                <c:pt idx="11">
                  <c:v>White</c:v>
                </c:pt>
                <c:pt idx="12">
                  <c:v>Stephens</c:v>
                </c:pt>
                <c:pt idx="13">
                  <c:v>Dawson</c:v>
                </c:pt>
                <c:pt idx="14">
                  <c:v>Towns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85.8</c:v>
                </c:pt>
                <c:pt idx="1">
                  <c:v>88.2</c:v>
                </c:pt>
                <c:pt idx="2">
                  <c:v>88.3</c:v>
                </c:pt>
                <c:pt idx="3">
                  <c:v>88.9</c:v>
                </c:pt>
                <c:pt idx="4">
                  <c:v>90.1</c:v>
                </c:pt>
                <c:pt idx="5">
                  <c:v>90.3</c:v>
                </c:pt>
                <c:pt idx="6">
                  <c:v>90.5</c:v>
                </c:pt>
                <c:pt idx="7">
                  <c:v>91.2</c:v>
                </c:pt>
                <c:pt idx="8">
                  <c:v>91.9</c:v>
                </c:pt>
                <c:pt idx="9">
                  <c:v>92.4</c:v>
                </c:pt>
                <c:pt idx="10">
                  <c:v>93.2</c:v>
                </c:pt>
                <c:pt idx="11">
                  <c:v>93.2</c:v>
                </c:pt>
                <c:pt idx="12">
                  <c:v>93.6</c:v>
                </c:pt>
                <c:pt idx="13">
                  <c:v>93.7</c:v>
                </c:pt>
                <c:pt idx="14">
                  <c:v>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982120"/>
        <c:axId val="-2120979144"/>
      </c:barChart>
      <c:catAx>
        <c:axId val="-2120982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20979144"/>
        <c:crosses val="autoZero"/>
        <c:auto val="1"/>
        <c:lblAlgn val="ctr"/>
        <c:lblOffset val="100"/>
        <c:noMultiLvlLbl val="0"/>
      </c:catAx>
      <c:valAx>
        <c:axId val="-2120979144"/>
        <c:scaling>
          <c:orientation val="minMax"/>
          <c:max val="100.0"/>
          <c:min val="4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20982120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89.0</c:v>
                </c:pt>
                <c:pt idx="1">
                  <c:v>90.0</c:v>
                </c:pt>
                <c:pt idx="2">
                  <c:v>94.0</c:v>
                </c:pt>
                <c:pt idx="3">
                  <c:v>92.0</c:v>
                </c:pt>
                <c:pt idx="4">
                  <c:v>95.9</c:v>
                </c:pt>
                <c:pt idx="5">
                  <c:v>94.9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93.0</c:v>
                </c:pt>
                <c:pt idx="1">
                  <c:v>91.0</c:v>
                </c:pt>
                <c:pt idx="2">
                  <c:v>96.0</c:v>
                </c:pt>
                <c:pt idx="3">
                  <c:v>93.0</c:v>
                </c:pt>
                <c:pt idx="4">
                  <c:v>94.0</c:v>
                </c:pt>
                <c:pt idx="5">
                  <c:v>97.6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461832"/>
        <c:axId val="2146458728"/>
      </c:barChart>
      <c:catAx>
        <c:axId val="214646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6458728"/>
        <c:crosses val="autoZero"/>
        <c:auto val="1"/>
        <c:lblAlgn val="ctr"/>
        <c:lblOffset val="100"/>
        <c:noMultiLvlLbl val="0"/>
      </c:catAx>
      <c:valAx>
        <c:axId val="214645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646183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PreAssess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Coord Alg</c:v>
                </c:pt>
                <c:pt idx="1">
                  <c:v>Geom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25.0</c:v>
                </c:pt>
                <c:pt idx="1">
                  <c:v>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PostAssess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Coord Alg</c:v>
                </c:pt>
                <c:pt idx="1">
                  <c:v>Geom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34.0</c:v>
                </c:pt>
                <c:pt idx="1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512808"/>
        <c:axId val="2145509816"/>
      </c:barChart>
      <c:catAx>
        <c:axId val="2145512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5509816"/>
        <c:crosses val="autoZero"/>
        <c:auto val="1"/>
        <c:lblAlgn val="ctr"/>
        <c:lblOffset val="100"/>
        <c:noMultiLvlLbl val="0"/>
      </c:catAx>
      <c:valAx>
        <c:axId val="2145509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512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0.00855790534821915"/>
                  <c:y val="-8.5119390428646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3">
                  <c:v>37.0</c:v>
                </c:pt>
                <c:pt idx="4">
                  <c:v>40.7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Dawson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156893808299327"/>
                  <c:y val="-0.020893182644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3">
                  <c:v>44.12</c:v>
                </c:pt>
                <c:pt idx="4">
                  <c:v>51.4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3">
                  <c:v>37.3</c:v>
                </c:pt>
                <c:pt idx="4">
                  <c:v>45.1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7283256"/>
        <c:axId val="2147286344"/>
      </c:barChart>
      <c:catAx>
        <c:axId val="214728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47286344"/>
        <c:crosses val="autoZero"/>
        <c:auto val="1"/>
        <c:lblAlgn val="ctr"/>
        <c:lblOffset val="100"/>
        <c:noMultiLvlLbl val="0"/>
      </c:catAx>
      <c:valAx>
        <c:axId val="2147286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47283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2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Mtn Ed</c:v>
                </c:pt>
                <c:pt idx="1">
                  <c:v>Banks</c:v>
                </c:pt>
                <c:pt idx="2">
                  <c:v>Fannin</c:v>
                </c:pt>
                <c:pt idx="3">
                  <c:v>Gainesville</c:v>
                </c:pt>
                <c:pt idx="4">
                  <c:v>Hall</c:v>
                </c:pt>
                <c:pt idx="5">
                  <c:v>Lumpkin</c:v>
                </c:pt>
                <c:pt idx="6">
                  <c:v>Stephens</c:v>
                </c:pt>
                <c:pt idx="7">
                  <c:v>Franklin</c:v>
                </c:pt>
                <c:pt idx="8">
                  <c:v>Hart</c:v>
                </c:pt>
                <c:pt idx="9">
                  <c:v>Rabun</c:v>
                </c:pt>
                <c:pt idx="10">
                  <c:v>White</c:v>
                </c:pt>
                <c:pt idx="11">
                  <c:v>Dawson</c:v>
                </c:pt>
                <c:pt idx="12">
                  <c:v>Union</c:v>
                </c:pt>
                <c:pt idx="13">
                  <c:v>Habersham</c:v>
                </c:pt>
                <c:pt idx="14">
                  <c:v>Towns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17.6</c:v>
                </c:pt>
                <c:pt idx="1">
                  <c:v>28.2</c:v>
                </c:pt>
                <c:pt idx="2">
                  <c:v>35.8</c:v>
                </c:pt>
                <c:pt idx="3">
                  <c:v>36.9</c:v>
                </c:pt>
                <c:pt idx="4">
                  <c:v>38.2</c:v>
                </c:pt>
                <c:pt idx="5">
                  <c:v>41.7</c:v>
                </c:pt>
                <c:pt idx="6">
                  <c:v>42.3</c:v>
                </c:pt>
                <c:pt idx="7">
                  <c:v>43.1</c:v>
                </c:pt>
                <c:pt idx="8">
                  <c:v>46.3</c:v>
                </c:pt>
                <c:pt idx="9">
                  <c:v>47.0</c:v>
                </c:pt>
                <c:pt idx="10">
                  <c:v>49.3</c:v>
                </c:pt>
                <c:pt idx="11">
                  <c:v>51.4</c:v>
                </c:pt>
                <c:pt idx="12">
                  <c:v>52.4</c:v>
                </c:pt>
                <c:pt idx="13">
                  <c:v>53.8</c:v>
                </c:pt>
                <c:pt idx="14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70536"/>
        <c:axId val="-2120641448"/>
      </c:barChart>
      <c:catAx>
        <c:axId val="2145470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20641448"/>
        <c:crosses val="autoZero"/>
        <c:auto val="1"/>
        <c:lblAlgn val="ctr"/>
        <c:lblOffset val="100"/>
        <c:noMultiLvlLbl val="0"/>
      </c:catAx>
      <c:valAx>
        <c:axId val="-2120641448"/>
        <c:scaling>
          <c:orientation val="minMax"/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2145470536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0.18989</cdr:x>
      <cdr:y>0.33785</cdr:y>
    </cdr:from>
    <cdr:to>
      <cdr:x>0.26289</cdr:x>
      <cdr:y>0.68172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690799" y="1848255"/>
          <a:ext cx="649996" cy="1881204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tx1"/>
          </a:solidFill>
          <a:tailEnd type="triangle" w="lg"/>
        </a:ln>
        <a:effectLst xmlns:a="http://schemas.openxmlformats.org/drawingml/2006/main">
          <a:outerShdw blurRad="46355" dist="20000" dir="5400000" rotWithShape="0">
            <a:srgbClr val="FFFF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0.10652</cdr:x>
      <cdr:y>0.33363</cdr:y>
    </cdr:from>
    <cdr:to>
      <cdr:x>0.15164</cdr:x>
      <cdr:y>0.67725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948503" y="1825159"/>
          <a:ext cx="401751" cy="1879836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tx1"/>
          </a:solidFill>
          <a:tailEnd type="triangle" w="lg"/>
        </a:ln>
        <a:effectLst xmlns:a="http://schemas.openxmlformats.org/drawingml/2006/main">
          <a:outerShdw blurRad="46355" dist="20000" dir="5400000" rotWithShape="0">
            <a:srgbClr val="FFFF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0.79569</cdr:x>
      <cdr:y>0.41992</cdr:y>
    </cdr:from>
    <cdr:to>
      <cdr:x>0.83353</cdr:x>
      <cdr:y>0.76264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84832" y="2297257"/>
          <a:ext cx="336947" cy="1874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0.18474</cdr:x>
      <cdr:y>0.57243</cdr:y>
    </cdr:from>
    <cdr:to>
      <cdr:x>0.29586</cdr:x>
      <cdr:y>0.77447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0371" y="259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0.14947</cdr:x>
      <cdr:y>0.53635</cdr:y>
    </cdr:from>
    <cdr:to>
      <cdr:x>0.24956</cdr:x>
      <cdr:y>0.72235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0085" y="2427514"/>
          <a:ext cx="823685" cy="841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chemeClr val="tx1"/>
              </a:solidFill>
            </a:rPr>
            <a:t>25</a:t>
          </a:r>
          <a:endParaRPr lang="en-US" sz="2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0.09436</cdr:x>
      <cdr:y>0.65661</cdr:y>
    </cdr:from>
    <cdr:to>
      <cdr:x>0.19136</cdr:x>
      <cdr:y>0.84261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6515" y="2971799"/>
          <a:ext cx="798286" cy="841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>
              <a:solidFill>
                <a:srgbClr val="FFFFFF"/>
              </a:solidFill>
            </a:rPr>
            <a:t>39</a:t>
          </a:r>
          <a:endParaRPr lang="en-US" sz="28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B7833-30FB-B745-8BD8-D6012A42B469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08533-CBB5-4F45-8B8E-46B0C27B4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F765A-5F63-2C47-93FE-17821A1C1402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06791-82C1-A64D-91DE-313B0A5E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3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6791-82C1-A64D-91DE-313B0A5E8A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6791-82C1-A64D-91DE-313B0A5E8A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8E6E5-D093-404B-8717-37E6F76D19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CE5-28C7-1645-BA26-FEB4CCD99D52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4B3-447B-7840-A2F7-0B8E69E12BA6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A13-7F01-8C41-9B52-F8942A6DFBEA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4316-FB25-0843-88FC-F51C63060904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E7D9-D6EF-B845-A218-29658A4C9C51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A6F-8089-6B49-94D8-37104DEC0E5E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560E-0B0E-3B40-AC5B-723D08C496F9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296D-1DD9-2942-8480-034940878F82}" type="datetime1">
              <a:rPr lang="en-US" smtClean="0"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13-E73C-1C41-940C-2D0FF76B9E46}" type="datetime1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EDC7-78A1-1744-A98E-26429EB71E64}" type="datetime1">
              <a:rPr lang="en-US" smtClean="0"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6769-6279-FF49-AD14-59595EE8774B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BD12-99C5-5D4F-91D6-6D0BC29236F6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2981-2557-6341-9067-E0577EDEF789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B45A-835D-2741-ACAF-5E7F43EE1438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52CB-2EE7-3E4C-97BF-65A444BFE2C8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109A-7448-D64E-8144-D7E708AB6D17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CDDD-343E-6B43-A41C-5C2380E0C51B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375-A49C-164E-9068-6A69716F44A7}" type="datetime1">
              <a:rPr lang="en-US" smtClean="0"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C32F-D66C-9249-BBCD-9E475D06D61C}" type="datetime1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4F3E-A51F-5842-9274-20B08E61BA91}" type="datetime1">
              <a:rPr lang="en-US" smtClean="0"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D97-75E3-5E47-AC8A-345877DBC86C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87D9-D51B-2C4C-B6DF-C400C6170CA3}" type="datetime1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6FE4-5998-EE4B-B1EE-374308479FF8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256EB8-5190-6C4E-9AF6-21C6BC2E694D}" type="datetime1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Relationship Id="rId3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Relationship Id="rId3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2.xml"/><Relationship Id="rId3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5.xml"/><Relationship Id="rId3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7.xml"/><Relationship Id="rId3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0.xml"/><Relationship Id="rId3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2.xml"/><Relationship Id="rId3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4469"/>
            <a:ext cx="7772400" cy="1470025"/>
          </a:xfrm>
        </p:spPr>
        <p:txBody>
          <a:bodyPr/>
          <a:lstStyle/>
          <a:p>
            <a:r>
              <a:rPr lang="en-US" dirty="0" smtClean="0"/>
              <a:t>Benchmark, EOCT &amp; SLO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Dawson County High School</a:t>
            </a:r>
          </a:p>
          <a:p>
            <a:r>
              <a:rPr lang="en-US" dirty="0" smtClean="0"/>
              <a:t>December 19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Faculty &amp; Staff Presentation</a:t>
            </a:r>
          </a:p>
          <a:p>
            <a:r>
              <a:rPr lang="en-US" dirty="0" smtClean="0"/>
              <a:t>Jamey Bearden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% </a:t>
            </a:r>
            <a:r>
              <a:rPr lang="en-US" sz="2400" dirty="0"/>
              <a:t>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American Literature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75272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GHSWT</a:t>
            </a:r>
            <a:r>
              <a:rPr lang="en-US" sz="5400" b="1" dirty="0"/>
              <a:t> </a:t>
            </a:r>
            <a:r>
              <a:rPr lang="en-US" sz="5400" b="1" dirty="0" smtClean="0"/>
              <a:t> 2013-14</a:t>
            </a:r>
            <a:br>
              <a:rPr lang="en-US" sz="5400" b="1" dirty="0" smtClean="0"/>
            </a:br>
            <a:r>
              <a:rPr lang="en-US" sz="3100" b="1" dirty="0" smtClean="0"/>
              <a:t>% </a:t>
            </a:r>
            <a:r>
              <a:rPr lang="en-US" sz="3100" b="1" dirty="0"/>
              <a:t>Meets/</a:t>
            </a:r>
            <a:r>
              <a:rPr lang="en-US" sz="3100" b="1" dirty="0" smtClean="0"/>
              <a:t>Exceeds (Juniors)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69083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4736" y="4949011"/>
            <a:ext cx="46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76582" y="4919871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72748" y="4824077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41298" y="4905817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38017" y="4830188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97592" y="4914273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80737" y="4778717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485267" y="4579098"/>
            <a:ext cx="721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11.4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88390" y="1367395"/>
            <a:ext cx="561990" cy="354574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92050" y="757955"/>
            <a:ext cx="15143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19183" y="4642631"/>
            <a:ext cx="487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Benchmarks Semester 1</a:t>
            </a:r>
            <a:br>
              <a:rPr lang="en-US" dirty="0" smtClean="0"/>
            </a:br>
            <a:r>
              <a:rPr lang="en-US" dirty="0" smtClean="0"/>
              <a:t>Fall 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192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141" y="3610425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2285" y="4100283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24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33142" y="357414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70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Coordinate </a:t>
            </a:r>
            <a:r>
              <a:rPr lang="en-US" sz="5400" b="1" dirty="0" err="1" smtClean="0"/>
              <a:t>Alg</a:t>
            </a:r>
            <a:r>
              <a:rPr lang="en-US" sz="5400" b="1" dirty="0" smtClean="0"/>
              <a:t>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(Freshmen)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044708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2411" y="3546324"/>
            <a:ext cx="615553" cy="19008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45765" y="3550269"/>
            <a:ext cx="615553" cy="19008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64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</a:t>
            </a:r>
            <a:r>
              <a:rPr lang="en-US" sz="2400" dirty="0"/>
              <a:t>% 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Coordinate Algebra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55790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Math 2 EOCT  2012-13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(Sophomores)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35814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78529" y="478235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10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470056" y="4941899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15498" y="4782354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509911" y="4900440"/>
            <a:ext cx="314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013927" y="474184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11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529312" y="473051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11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89518" y="1559763"/>
            <a:ext cx="775904" cy="0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7791" y="1112814"/>
            <a:ext cx="16123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  <a:endParaRPr lang="en-US" sz="32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1247" y="2194560"/>
            <a:ext cx="615553" cy="339552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73965" y="227232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68855" y="241056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197444" y="1276831"/>
            <a:ext cx="59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67.9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3440" y="1092165"/>
            <a:ext cx="59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71.5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II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385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Analytic </a:t>
            </a:r>
            <a:r>
              <a:rPr lang="en-US" sz="6700" b="1" dirty="0" err="1" smtClean="0"/>
              <a:t>Geom</a:t>
            </a:r>
            <a:r>
              <a:rPr lang="en-US" sz="6700" b="1" dirty="0" smtClean="0"/>
              <a:t>  2013-14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b="1" dirty="0"/>
              <a:t>% Meets/Exceeds (Sophomores)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4686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5323" y="3018685"/>
            <a:ext cx="615553" cy="2082045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91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</a:t>
            </a:r>
            <a:r>
              <a:rPr lang="en-US" sz="2400" dirty="0"/>
              <a:t>% 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Analytical Geometry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188484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7870" y="1598096"/>
            <a:ext cx="1441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(Only 12 students)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86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PURPOSE…Why/How are you using this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identify  areas of strengths and areas for improvement</a:t>
            </a:r>
          </a:p>
          <a:p>
            <a:r>
              <a:rPr lang="en-US" dirty="0" smtClean="0"/>
              <a:t>To better understand achievement of our students</a:t>
            </a:r>
          </a:p>
          <a:p>
            <a:r>
              <a:rPr lang="en-US" dirty="0" smtClean="0"/>
              <a:t>To make informed decisions regarding curriculum in the classroom</a:t>
            </a:r>
          </a:p>
          <a:p>
            <a:r>
              <a:rPr lang="en-US" dirty="0" smtClean="0"/>
              <a:t>To begin breaking down this data and what it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Benchmarks Semester 1</a:t>
            </a:r>
            <a:br>
              <a:rPr lang="en-US" dirty="0" smtClean="0"/>
            </a:br>
            <a:r>
              <a:rPr lang="en-US" dirty="0" smtClean="0"/>
              <a:t>Fall 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842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269999" y="4571996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35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485548" y="3623054"/>
            <a:ext cx="73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84.2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503458" y="3459767"/>
            <a:ext cx="14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SLO 97.03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31273" y="3949627"/>
            <a:ext cx="14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SLO 20.77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138712" y="4517569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26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454583" y="4173502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47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371369" y="3488717"/>
            <a:ext cx="127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SLO 97.8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658941" y="3488717"/>
            <a:ext cx="14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SLO 97.05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971141" y="4507516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38154" y="3817943"/>
            <a:ext cx="223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76  &gt;65% </a:t>
            </a:r>
            <a:r>
              <a:rPr lang="en-US" sz="2400" dirty="0" err="1" smtClean="0">
                <a:solidFill>
                  <a:srgbClr val="FFFFFF"/>
                </a:solidFill>
              </a:rPr>
              <a:t>Gowth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839855" y="4460278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38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258245" y="3720405"/>
            <a:ext cx="233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87  &gt;65% Growth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US </a:t>
            </a:r>
            <a:r>
              <a:rPr lang="en-US" sz="5400" b="1" dirty="0" err="1" smtClean="0"/>
              <a:t>Hist</a:t>
            </a:r>
            <a:r>
              <a:rPr lang="en-US" sz="5400" b="1" dirty="0" smtClean="0"/>
              <a:t>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(Juniors)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5171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4195" y="4915882"/>
            <a:ext cx="5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31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52215" y="501925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25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03851" y="5015367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28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66034" y="489477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31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36774" y="485227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32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98957" y="489477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31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66948" y="4852274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34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196143" y="4210301"/>
            <a:ext cx="528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54!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5279" y="2885760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93383" y="2885760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5753" y="2888380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78753" y="2889705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8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History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65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</a:t>
            </a:r>
            <a:r>
              <a:rPr lang="en-US" sz="2400" dirty="0"/>
              <a:t>% 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United States History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008557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Econ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(Seniors)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915072"/>
              </p:ext>
            </p:extLst>
          </p:nvPr>
        </p:nvGraphicFramePr>
        <p:xfrm>
          <a:off x="70376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3876" y="3931023"/>
            <a:ext cx="49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96741" y="4187995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27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11272" y="4025513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30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56961" y="359656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40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496898" y="408428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907536" y="4317645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27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70520" y="408428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32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31640" y="413107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30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827281" y="918394"/>
            <a:ext cx="15143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124546" y="1552770"/>
            <a:ext cx="775904" cy="0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2291" y="227232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83174" y="2302382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30676" y="227232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41811" y="2572355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15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78"/>
          <a:stretch/>
        </p:blipFill>
        <p:spPr/>
      </p:pic>
    </p:spTree>
    <p:extLst>
      <p:ext uri="{BB962C8B-B14F-4D97-AF65-F5344CB8AC3E}">
        <p14:creationId xmlns:p14="http://schemas.microsoft.com/office/powerpoint/2010/main" val="4109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% </a:t>
            </a:r>
            <a:r>
              <a:rPr lang="en-US" sz="2400" dirty="0"/>
              <a:t>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Economics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825342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Benchmarks Semester 1</a:t>
            </a:r>
            <a:br>
              <a:rPr lang="en-US" dirty="0" smtClean="0"/>
            </a:br>
            <a:r>
              <a:rPr lang="en-US" dirty="0" smtClean="0"/>
              <a:t>Fall 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050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9142" y="400957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57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340" y="4535713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38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987" y="400957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72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427" y="453279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38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074" y="400957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69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655" y="4535713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588" y="4027712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69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/>
              <a:t>Phys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Sci</a:t>
            </a:r>
            <a:r>
              <a:rPr lang="en-US" sz="5400" b="1" dirty="0" smtClean="0"/>
              <a:t>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 smtClean="0"/>
              <a:t>% </a:t>
            </a:r>
            <a:r>
              <a:rPr lang="en-US" sz="3100" b="1" dirty="0"/>
              <a:t>Meets/</a:t>
            </a:r>
            <a:r>
              <a:rPr lang="en-US" sz="3100" b="1" dirty="0" smtClean="0"/>
              <a:t>Exceeds </a:t>
            </a:r>
            <a:r>
              <a:rPr lang="en-US" sz="3200" b="1" dirty="0"/>
              <a:t>(Freshmen)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65282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1643" y="4518334"/>
            <a:ext cx="46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36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88048" y="4699011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29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03569" y="4683651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32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72292" y="4353667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44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45281" y="456515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35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914288" y="448359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41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80573" y="449895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38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26262" y="394087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56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226857" y="1308348"/>
            <a:ext cx="666538" cy="135409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75135" y="710526"/>
            <a:ext cx="15143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8785" y="2522880"/>
            <a:ext cx="615553" cy="300672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79218" y="252288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44000" y="2522880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91293" y="2704315"/>
            <a:ext cx="615553" cy="264384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9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Phys</a:t>
            </a:r>
            <a:r>
              <a:rPr lang="en-US" dirty="0" smtClean="0"/>
              <a:t> Science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626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% </a:t>
            </a:r>
            <a:r>
              <a:rPr lang="en-US" sz="2400" dirty="0"/>
              <a:t>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Physical Science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209846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Biology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(Sophomores)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088273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5092" y="4275388"/>
            <a:ext cx="46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41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8964" y="4699011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96613" y="4698320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24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61992" y="443135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34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28928" y="4616173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27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91111" y="408604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46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66035" y="4596287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29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77700" y="418871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43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8785" y="2721600"/>
            <a:ext cx="615553" cy="28080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70577" y="2483327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3999" y="2457407"/>
            <a:ext cx="615553" cy="325728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7272619" y="769939"/>
            <a:ext cx="15143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60881" y="1225873"/>
            <a:ext cx="666538" cy="258721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78753" y="2709050"/>
            <a:ext cx="615553" cy="28080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34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414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% </a:t>
            </a:r>
            <a:r>
              <a:rPr lang="en-US" sz="2400" dirty="0"/>
              <a:t>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Biology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69911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Dawson Co Schools</a:t>
            </a:r>
            <a:br>
              <a:rPr lang="en-US" dirty="0" smtClean="0"/>
            </a:br>
            <a:r>
              <a:rPr lang="en-US" dirty="0" smtClean="0"/>
              <a:t>2014 </a:t>
            </a:r>
            <a:r>
              <a:rPr lang="en-US" dirty="0" err="1" smtClean="0"/>
              <a:t>Avg</a:t>
            </a:r>
            <a:r>
              <a:rPr lang="en-US" dirty="0" smtClean="0"/>
              <a:t> Daily </a:t>
            </a:r>
            <a:r>
              <a:rPr lang="en-US" dirty="0" err="1" smtClean="0"/>
              <a:t>Att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12509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6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use this data to improve student achievement?</a:t>
            </a:r>
          </a:p>
          <a:p>
            <a:r>
              <a:rPr lang="en-US" dirty="0" smtClean="0"/>
              <a:t>What do teachers do with this data in their own classrooms to maintain growth and continue improvement?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Benchmarks Semester 1</a:t>
            </a:r>
            <a:br>
              <a:rPr lang="en-US" dirty="0" smtClean="0"/>
            </a:br>
            <a:r>
              <a:rPr lang="en-US" dirty="0" smtClean="0"/>
              <a:t>Fall 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7998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0786" y="3323771"/>
            <a:ext cx="74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763" y="33237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6845" y="3323771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98999" y="33237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8141" y="369310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2141" y="369310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6141" y="390071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3855" y="389267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53504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9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 Lit EOCT  2013-14</a:t>
            </a:r>
            <a:br>
              <a:rPr lang="en-US" sz="5400" b="1" dirty="0" smtClean="0"/>
            </a:br>
            <a:r>
              <a:rPr lang="en-US" sz="2800" b="1" dirty="0" smtClean="0"/>
              <a:t>% Meets/Exceeds (Freshmen)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47048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7812" y="4915882"/>
            <a:ext cx="5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31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08090" y="501925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28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03537" y="499109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30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582214" y="482851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33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01504" y="4791041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35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946157" y="4515772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39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77192" y="4643612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37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39375" y="424994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42</a:t>
            </a:r>
            <a:endParaRPr lang="en-US" sz="2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65907" y="1536149"/>
            <a:ext cx="775904" cy="290286"/>
          </a:xfrm>
          <a:prstGeom prst="line">
            <a:avLst/>
          </a:prstGeom>
          <a:ln w="44450">
            <a:solidFill>
              <a:schemeClr val="tx1"/>
            </a:solidFill>
            <a:tailEnd type="triangle" w="lg"/>
          </a:ln>
          <a:effectLst>
            <a:outerShdw blurRad="46355" dist="20000" dir="5400000" rotWithShape="0">
              <a:srgbClr val="FFFF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3417" y="951373"/>
            <a:ext cx="16123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Record!</a:t>
            </a:r>
            <a:endParaRPr lang="en-US" sz="32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684" y="2598864"/>
            <a:ext cx="15200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n>
                  <a:solidFill>
                    <a:schemeClr val="tx1"/>
                  </a:solidFill>
                </a:ln>
              </a:rPr>
              <a:t>% Exceeds</a:t>
            </a:r>
            <a:endParaRPr lang="en-US" sz="2000" b="1" u="sng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279" y="3283201"/>
            <a:ext cx="615553" cy="22464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04163" y="3288722"/>
            <a:ext cx="615553" cy="22464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2214" y="3288722"/>
            <a:ext cx="615553" cy="22464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2011 Target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78753" y="3254156"/>
            <a:ext cx="615553" cy="22464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24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EOCT Results Compared to RESA and State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81" b="5056"/>
          <a:stretch/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207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Pioneer RESA </a:t>
            </a:r>
            <a:r>
              <a:rPr lang="en-US" sz="2400" dirty="0" smtClean="0"/>
              <a:t>2014 EOCT % </a:t>
            </a:r>
            <a:r>
              <a:rPr lang="en-US" sz="2400" dirty="0"/>
              <a:t>Passing</a:t>
            </a:r>
            <a:br>
              <a:rPr lang="en-US" sz="2400" dirty="0"/>
            </a:br>
            <a:r>
              <a:rPr lang="en-US" sz="2400" dirty="0" smtClean="0">
                <a:solidFill>
                  <a:srgbClr val="C00000"/>
                </a:solidFill>
              </a:rPr>
              <a:t>9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Grade Literature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25980"/>
              </p:ext>
            </p:extLst>
          </p:nvPr>
        </p:nvGraphicFramePr>
        <p:xfrm>
          <a:off x="457200" y="1404854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5" y="416034"/>
            <a:ext cx="1234490" cy="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2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Am Lit EOCT  2013-14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100" b="1" dirty="0"/>
              <a:t>% Meets/</a:t>
            </a:r>
            <a:r>
              <a:rPr lang="en-US" sz="3100" b="1" dirty="0" smtClean="0"/>
              <a:t>Exceeds (Juniors)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74725"/>
              </p:ext>
            </p:extLst>
          </p:nvPr>
        </p:nvGraphicFramePr>
        <p:xfrm>
          <a:off x="103364" y="1314263"/>
          <a:ext cx="8904048" cy="547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636" y="4713232"/>
            <a:ext cx="5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36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45053" y="5032768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28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21099" y="497619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31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499776" y="461235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39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464811" y="4957989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30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59982" y="4713232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34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17610" y="4913287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30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12781" y="4368486"/>
            <a:ext cx="4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42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41811" y="3628799"/>
            <a:ext cx="615553" cy="19008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2014 Target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7590" y="3628799"/>
            <a:ext cx="615553" cy="1900802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2012 Target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52932" y="3732480"/>
            <a:ext cx="492443" cy="18576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000" b="1" dirty="0" smtClean="0"/>
              <a:t>2011 Target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93257" y="3665734"/>
            <a:ext cx="615553" cy="1900801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2800" b="1" dirty="0" smtClean="0"/>
              <a:t>2013 Target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97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Lit EOCT </a:t>
            </a:r>
            <a:r>
              <a:rPr lang="en-US" dirty="0"/>
              <a:t>Results Compared to RESA and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65"/>
          <a:stretch/>
        </p:blipFill>
        <p:spPr/>
      </p:pic>
    </p:spTree>
    <p:extLst>
      <p:ext uri="{BB962C8B-B14F-4D97-AF65-F5344CB8AC3E}">
        <p14:creationId xmlns:p14="http://schemas.microsoft.com/office/powerpoint/2010/main" val="32139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14078</TotalTime>
  <Words>480</Words>
  <Application>Microsoft Macintosh PowerPoint</Application>
  <PresentationFormat>On-screen Show (4:3)</PresentationFormat>
  <Paragraphs>188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 Black </vt:lpstr>
      <vt:lpstr>Clarity</vt:lpstr>
      <vt:lpstr>Benchmark, EOCT &amp; SLO Data</vt:lpstr>
      <vt:lpstr>PURPOSE…Why/How are you using this data?</vt:lpstr>
      <vt:lpstr>English</vt:lpstr>
      <vt:lpstr>English Benchmarks Semester 1 Fall 2014</vt:lpstr>
      <vt:lpstr>9th Lit EOCT  2013-14 % Meets/Exceeds (Freshmen)</vt:lpstr>
      <vt:lpstr>9th Grade Lit EOCT Results Compared to RESA and State</vt:lpstr>
      <vt:lpstr>Pioneer RESA 2014 EOCT % Passing 9th Grade Literature</vt:lpstr>
      <vt:lpstr>Am Lit EOCT  2013-14 % Meets/Exceeds (Juniors)</vt:lpstr>
      <vt:lpstr>Am Lit EOCT Results Compared to RESA and State</vt:lpstr>
      <vt:lpstr>Pioneer RESA 2014 EOCT % Passing American Literature</vt:lpstr>
      <vt:lpstr>GHSWT  2013-14 % Meets/Exceeds (Juniors)</vt:lpstr>
      <vt:lpstr>Mathematics</vt:lpstr>
      <vt:lpstr>Math Benchmarks Semester 1 Fall 2014</vt:lpstr>
      <vt:lpstr>Coordinate Alg EOCT  2013-14 % Meets/Exceeds (Freshmen)</vt:lpstr>
      <vt:lpstr>Pioneer RESA 2014 EOCT % Passing Coordinate Algebra</vt:lpstr>
      <vt:lpstr>Math 2 EOCT  2012-13 % Meets/Exceeds (Sophomores)</vt:lpstr>
      <vt:lpstr>Math II EOCT Results Compared to RESA and State</vt:lpstr>
      <vt:lpstr>Analytic Geom  2013-14 % Meets/Exceeds (Sophomores)</vt:lpstr>
      <vt:lpstr>Pioneer RESA 2014 EOCT % Passing Analytical Geometry</vt:lpstr>
      <vt:lpstr>History</vt:lpstr>
      <vt:lpstr>Social Studies Benchmarks Semester 1 Fall 2014</vt:lpstr>
      <vt:lpstr>US Hist EOCT  2013-14 % Meets/Exceeds (Juniors)</vt:lpstr>
      <vt:lpstr>US History EOCT Results Compared to RESA and State</vt:lpstr>
      <vt:lpstr>Pioneer RESA 2014 EOCT % Passing United States History</vt:lpstr>
      <vt:lpstr>Econ EOCT  2013-14 % Meets/Exceeds (Seniors)</vt:lpstr>
      <vt:lpstr>Econ EOCT Results Compared to RESA and State</vt:lpstr>
      <vt:lpstr>Pioneer RESA 2014 EOCT % Passing Economics</vt:lpstr>
      <vt:lpstr>Science</vt:lpstr>
      <vt:lpstr>Science Benchmarks Semester 1 Fall 2014</vt:lpstr>
      <vt:lpstr>Phys Sci EOCT  2013-14 % Meets/Exceeds (Freshmen)</vt:lpstr>
      <vt:lpstr>Phys Science EOCT Results Compared to RESA and State</vt:lpstr>
      <vt:lpstr>Pioneer RESA 2014 EOCT % Passing Physical Science</vt:lpstr>
      <vt:lpstr>Biology EOCT  2013-14 % Meets/Exceeds (Sophomores)</vt:lpstr>
      <vt:lpstr>Biology EOCT Results Compared to RESA and State</vt:lpstr>
      <vt:lpstr>Pioneer RESA 2014 EOCT % Passing Biology</vt:lpstr>
      <vt:lpstr>Dawson Co Schools 2014 Avg Daily Att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 County</dc:creator>
  <cp:lastModifiedBy>Site License</cp:lastModifiedBy>
  <cp:revision>122</cp:revision>
  <cp:lastPrinted>2015-02-02T18:52:36Z</cp:lastPrinted>
  <dcterms:created xsi:type="dcterms:W3CDTF">2012-07-18T18:30:43Z</dcterms:created>
  <dcterms:modified xsi:type="dcterms:W3CDTF">2015-12-13T21:53:04Z</dcterms:modified>
</cp:coreProperties>
</file>