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052" r:id="rId1"/>
  </p:sldMasterIdLst>
  <p:notesMasterIdLst>
    <p:notesMasterId r:id="rId15"/>
  </p:notesMasterIdLst>
  <p:sldIdLst>
    <p:sldId id="256" r:id="rId2"/>
    <p:sldId id="267" r:id="rId3"/>
    <p:sldId id="257" r:id="rId4"/>
    <p:sldId id="258" r:id="rId5"/>
    <p:sldId id="262" r:id="rId6"/>
    <p:sldId id="259" r:id="rId7"/>
    <p:sldId id="260" r:id="rId8"/>
    <p:sldId id="264" r:id="rId9"/>
    <p:sldId id="266" r:id="rId10"/>
    <p:sldId id="263" r:id="rId11"/>
    <p:sldId id="265"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0" d="100"/>
          <a:sy n="90" d="100"/>
        </p:scale>
        <p:origin x="-992" y="-2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3B7A45-49FD-5345-A40F-6D9EC3BBAD3B}" type="datetimeFigureOut">
              <a:rPr lang="en-US" smtClean="0"/>
              <a:t>4/28/16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4F1C97-A6F9-CA4E-A295-F70A8A945589}" type="slidenum">
              <a:rPr lang="en-US" smtClean="0"/>
              <a:t>‹#›</a:t>
            </a:fld>
            <a:endParaRPr lang="en-US"/>
          </a:p>
        </p:txBody>
      </p:sp>
    </p:spTree>
    <p:extLst>
      <p:ext uri="{BB962C8B-B14F-4D97-AF65-F5344CB8AC3E}">
        <p14:creationId xmlns:p14="http://schemas.microsoft.com/office/powerpoint/2010/main" val="208917697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Copyright: the exclusive legal right, given to an originator or an assignee to print, publish, perform, film, or record literary, artistic, or musical material, and to authorize others to do the same.</a:t>
            </a:r>
          </a:p>
          <a:p>
            <a:endParaRPr lang="en-US" dirty="0" smtClean="0"/>
          </a:p>
          <a:p>
            <a:r>
              <a:rPr lang="en-US" dirty="0" smtClean="0"/>
              <a:t>Fair Use: In its most general sense, a fair use is any copying of copyrighted material done for a limited and “transformative” purpose, such as to comment upon, criticize, or parody a copyrighted work. Such uses can be done without permission from the copyright owner. In other words, fair use is a defense against a claim of copyright infringement. If your use qualifies as a fair use, then it would not be considered an illegal infringement. - See more at: http://</a:t>
            </a:r>
            <a:r>
              <a:rPr lang="en-US" dirty="0" err="1" smtClean="0"/>
              <a:t>fairuse.stanford.edu</a:t>
            </a:r>
            <a:r>
              <a:rPr lang="en-US" dirty="0" smtClean="0"/>
              <a:t>/overview/fair-use/what-is-fair-use/#sthash.yPYLpz6X.dpuf</a:t>
            </a:r>
          </a:p>
          <a:p>
            <a:endParaRPr lang="en-US" dirty="0" smtClean="0"/>
          </a:p>
          <a:p>
            <a:r>
              <a:rPr lang="en-US" dirty="0" smtClean="0"/>
              <a:t>Creative</a:t>
            </a:r>
            <a:r>
              <a:rPr lang="en-US" baseline="0" dirty="0" smtClean="0"/>
              <a:t> Commons License: is one of several public copyright licenses that enable the free distribution of an otherwise copyrighted work. A CC license is used when an author wants to give people the right to share, use, and build upon a work that they have created.</a:t>
            </a:r>
            <a:endParaRPr lang="en-US" dirty="0"/>
          </a:p>
        </p:txBody>
      </p:sp>
      <p:sp>
        <p:nvSpPr>
          <p:cNvPr id="4" name="Slide Number Placeholder 3"/>
          <p:cNvSpPr>
            <a:spLocks noGrp="1"/>
          </p:cNvSpPr>
          <p:nvPr>
            <p:ph type="sldNum" sz="quarter" idx="10"/>
          </p:nvPr>
        </p:nvSpPr>
        <p:spPr/>
        <p:txBody>
          <a:bodyPr/>
          <a:lstStyle/>
          <a:p>
            <a:fld id="{9E4F1C97-A6F9-CA4E-A295-F70A8A945589}" type="slidenum">
              <a:rPr lang="en-US" smtClean="0"/>
              <a:t>2</a:t>
            </a:fld>
            <a:endParaRPr lang="en-US"/>
          </a:p>
        </p:txBody>
      </p:sp>
    </p:spTree>
    <p:extLst>
      <p:ext uri="{BB962C8B-B14F-4D97-AF65-F5344CB8AC3E}">
        <p14:creationId xmlns:p14="http://schemas.microsoft.com/office/powerpoint/2010/main" val="3455063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Add to fact:</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Many people think that the images found in their Internet searches are copyright-free. </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That is not true. Just because an image is online does not mean that it is not protected by copyright. </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So always start with the assumption that those images are protected by copyright unless you investigate and determine their copyright status.</a:t>
            </a:r>
          </a:p>
          <a:p>
            <a:endParaRPr lang="en-US" dirty="0"/>
          </a:p>
        </p:txBody>
      </p:sp>
      <p:sp>
        <p:nvSpPr>
          <p:cNvPr id="4" name="Slide Number Placeholder 3"/>
          <p:cNvSpPr>
            <a:spLocks noGrp="1"/>
          </p:cNvSpPr>
          <p:nvPr>
            <p:ph type="sldNum" sz="quarter" idx="10"/>
          </p:nvPr>
        </p:nvSpPr>
        <p:spPr/>
        <p:txBody>
          <a:bodyPr/>
          <a:lstStyle/>
          <a:p>
            <a:fld id="{9E4F1C97-A6F9-CA4E-A295-F70A8A945589}" type="slidenum">
              <a:rPr lang="en-US" smtClean="0"/>
              <a:t>3</a:t>
            </a:fld>
            <a:endParaRPr lang="en-US"/>
          </a:p>
        </p:txBody>
      </p:sp>
    </p:spTree>
    <p:extLst>
      <p:ext uri="{BB962C8B-B14F-4D97-AF65-F5344CB8AC3E}">
        <p14:creationId xmlns:p14="http://schemas.microsoft.com/office/powerpoint/2010/main" val="2820797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Just because we are educators and are not profiting from the use of these images, does not mean its legal.  Here are 4 fair use myths:</a:t>
            </a:r>
          </a:p>
          <a:p>
            <a:endParaRPr lang="en-US" dirty="0"/>
          </a:p>
        </p:txBody>
      </p:sp>
      <p:sp>
        <p:nvSpPr>
          <p:cNvPr id="4" name="Slide Number Placeholder 3"/>
          <p:cNvSpPr>
            <a:spLocks noGrp="1"/>
          </p:cNvSpPr>
          <p:nvPr>
            <p:ph type="sldNum" sz="quarter" idx="10"/>
          </p:nvPr>
        </p:nvSpPr>
        <p:spPr/>
        <p:txBody>
          <a:bodyPr/>
          <a:lstStyle/>
          <a:p>
            <a:fld id="{9E4F1C97-A6F9-CA4E-A295-F70A8A945589}" type="slidenum">
              <a:rPr lang="en-US" smtClean="0"/>
              <a:t>5</a:t>
            </a:fld>
            <a:endParaRPr lang="en-US"/>
          </a:p>
        </p:txBody>
      </p:sp>
    </p:spTree>
    <p:extLst>
      <p:ext uri="{BB962C8B-B14F-4D97-AF65-F5344CB8AC3E}">
        <p14:creationId xmlns:p14="http://schemas.microsoft.com/office/powerpoint/2010/main" val="381031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2000" dirty="0" smtClean="0"/>
              <a:t>Ex. Images and photographs in the public domain do NOT require permission.</a:t>
            </a:r>
          </a:p>
          <a:p>
            <a:endParaRPr lang="en-US" dirty="0"/>
          </a:p>
        </p:txBody>
      </p:sp>
      <p:sp>
        <p:nvSpPr>
          <p:cNvPr id="4" name="Slide Number Placeholder 3"/>
          <p:cNvSpPr>
            <a:spLocks noGrp="1"/>
          </p:cNvSpPr>
          <p:nvPr>
            <p:ph type="sldNum" sz="quarter" idx="10"/>
          </p:nvPr>
        </p:nvSpPr>
        <p:spPr/>
        <p:txBody>
          <a:bodyPr/>
          <a:lstStyle/>
          <a:p>
            <a:fld id="{9E4F1C97-A6F9-CA4E-A295-F70A8A945589}" type="slidenum">
              <a:rPr lang="en-US" smtClean="0"/>
              <a:t>6</a:t>
            </a:fld>
            <a:endParaRPr lang="en-US"/>
          </a:p>
        </p:txBody>
      </p:sp>
    </p:spTree>
    <p:extLst>
      <p:ext uri="{BB962C8B-B14F-4D97-AF65-F5344CB8AC3E}">
        <p14:creationId xmlns:p14="http://schemas.microsoft.com/office/powerpoint/2010/main" val="1909267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LINK: </a:t>
            </a:r>
            <a:r>
              <a:rPr lang="en-US" dirty="0" smtClean="0"/>
              <a:t>Linking to materials is ordinarily not a violation of copyright but rather a technological instruction for locating materials.</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AVOID: Use of more than a brief excerpt from such works on digital networks is unlikely to be transformative and therefore unlikely to be a fair use.</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MAKE: Avoid using images as "</a:t>
            </a:r>
            <a:r>
              <a:rPr lang="en-US" dirty="0" err="1" smtClean="0"/>
              <a:t>windowdressing</a:t>
            </a:r>
            <a:r>
              <a:rPr lang="en-US" dirty="0" smtClean="0"/>
              <a:t>," or for aesthetic purposes only.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9E4F1C97-A6F9-CA4E-A295-F70A8A945589}" type="slidenum">
              <a:rPr lang="en-US" smtClean="0"/>
              <a:t>8</a:t>
            </a:fld>
            <a:endParaRPr lang="en-US"/>
          </a:p>
        </p:txBody>
      </p:sp>
    </p:spTree>
    <p:extLst>
      <p:ext uri="{BB962C8B-B14F-4D97-AF65-F5344CB8AC3E}">
        <p14:creationId xmlns:p14="http://schemas.microsoft.com/office/powerpoint/2010/main" val="37434388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PLACE</a:t>
            </a:r>
            <a:r>
              <a:rPr lang="en-US" baseline="0" dirty="0" smtClean="0"/>
              <a:t> </a:t>
            </a:r>
            <a:r>
              <a:rPr lang="en-US" dirty="0" smtClean="0"/>
              <a:t> </a:t>
            </a:r>
            <a:r>
              <a:rPr lang="en-US" dirty="0" err="1" smtClean="0"/>
              <a:t>Recontextualize</a:t>
            </a:r>
            <a:r>
              <a:rPr lang="en-US" dirty="0" smtClean="0"/>
              <a:t> the images when appropriate through the addition of study questions, commentary, criticism, annotation, and student reactions.</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9E4F1C97-A6F9-CA4E-A295-F70A8A945589}" type="slidenum">
              <a:rPr lang="en-US" smtClean="0"/>
              <a:t>9</a:t>
            </a:fld>
            <a:endParaRPr lang="en-US"/>
          </a:p>
        </p:txBody>
      </p:sp>
    </p:spTree>
    <p:extLst>
      <p:ext uri="{BB962C8B-B14F-4D97-AF65-F5344CB8AC3E}">
        <p14:creationId xmlns:p14="http://schemas.microsoft.com/office/powerpoint/2010/main" val="8823850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*refer/refresh</a:t>
            </a:r>
            <a:r>
              <a:rPr lang="en-US" baseline="0" dirty="0" smtClean="0"/>
              <a:t> definition f fair use.</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Alternatives: </a:t>
            </a:r>
            <a:r>
              <a:rPr lang="en-US" dirty="0" smtClean="0"/>
              <a:t>To search for an open-licensed image, she could use Wikimedia Commons, Flickr Creative Commons, or an advanced Google Image Search.</a:t>
            </a:r>
          </a:p>
          <a:p>
            <a:endParaRPr lang="en-US" dirty="0" smtClean="0"/>
          </a:p>
          <a:p>
            <a:r>
              <a:rPr lang="en-US" dirty="0" smtClean="0"/>
              <a:t>Ms.</a:t>
            </a:r>
            <a:r>
              <a:rPr lang="en-US" baseline="0" dirty="0" smtClean="0"/>
              <a:t> Smith could also just use the link to the images, rather than copying them to her own website or downloading them.</a:t>
            </a:r>
            <a:endParaRPr lang="en-US" dirty="0"/>
          </a:p>
        </p:txBody>
      </p:sp>
      <p:sp>
        <p:nvSpPr>
          <p:cNvPr id="4" name="Slide Number Placeholder 3"/>
          <p:cNvSpPr>
            <a:spLocks noGrp="1"/>
          </p:cNvSpPr>
          <p:nvPr>
            <p:ph type="sldNum" sz="quarter" idx="10"/>
          </p:nvPr>
        </p:nvSpPr>
        <p:spPr/>
        <p:txBody>
          <a:bodyPr/>
          <a:lstStyle/>
          <a:p>
            <a:fld id="{9E4F1C97-A6F9-CA4E-A295-F70A8A945589}" type="slidenum">
              <a:rPr lang="en-US" smtClean="0"/>
              <a:t>10</a:t>
            </a:fld>
            <a:endParaRPr lang="en-US"/>
          </a:p>
        </p:txBody>
      </p:sp>
    </p:spTree>
    <p:extLst>
      <p:ext uri="{BB962C8B-B14F-4D97-AF65-F5344CB8AC3E}">
        <p14:creationId xmlns:p14="http://schemas.microsoft.com/office/powerpoint/2010/main" val="4012934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a:t>
            </a:r>
            <a:r>
              <a:rPr lang="en-US" baseline="0" dirty="0" smtClean="0"/>
              <a:t> is also notable to mention that only her students can view the images.  She did not “paste” them into full public view.  (This is also a good argument for appropriate fair-use – educational purposes).  </a:t>
            </a:r>
            <a:endParaRPr lang="en-US" dirty="0"/>
          </a:p>
        </p:txBody>
      </p:sp>
      <p:sp>
        <p:nvSpPr>
          <p:cNvPr id="4" name="Slide Number Placeholder 3"/>
          <p:cNvSpPr>
            <a:spLocks noGrp="1"/>
          </p:cNvSpPr>
          <p:nvPr>
            <p:ph type="sldNum" sz="quarter" idx="10"/>
          </p:nvPr>
        </p:nvSpPr>
        <p:spPr/>
        <p:txBody>
          <a:bodyPr/>
          <a:lstStyle/>
          <a:p>
            <a:fld id="{9E4F1C97-A6F9-CA4E-A295-F70A8A945589}" type="slidenum">
              <a:rPr lang="en-US" smtClean="0"/>
              <a:t>11</a:t>
            </a:fld>
            <a:endParaRPr lang="en-US"/>
          </a:p>
        </p:txBody>
      </p:sp>
    </p:spTree>
    <p:extLst>
      <p:ext uri="{BB962C8B-B14F-4D97-AF65-F5344CB8AC3E}">
        <p14:creationId xmlns:p14="http://schemas.microsoft.com/office/powerpoint/2010/main" val="12166224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4F1C97-A6F9-CA4E-A295-F70A8A945589}" type="slidenum">
              <a:rPr lang="en-US" smtClean="0"/>
              <a:t>12</a:t>
            </a:fld>
            <a:endParaRPr lang="en-US"/>
          </a:p>
        </p:txBody>
      </p:sp>
    </p:spTree>
    <p:extLst>
      <p:ext uri="{BB962C8B-B14F-4D97-AF65-F5344CB8AC3E}">
        <p14:creationId xmlns:p14="http://schemas.microsoft.com/office/powerpoint/2010/main" val="1570857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2233D26B-DFC2-4248-8ED0-AD3E108CBDD7}" type="datetime1">
              <a:rPr lang="en-US" smtClean="0"/>
              <a:pPr/>
              <a:t>4/21/16</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2F35E438-4D0D-4834-B658-A90420491D98}" type="datetime1">
              <a:rPr lang="en-US" smtClean="0"/>
              <a:pPr/>
              <a:t>4/21/16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F8ADFA-7142-4015-85E6-1712F15FA709}" type="datetime1">
              <a:rPr lang="en-US" smtClean="0"/>
              <a:pPr/>
              <a:t>4/21/16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34A581E0-D653-4D78-A48F-41D80498BC7E}" type="datetime1">
              <a:rPr lang="en-US" smtClean="0"/>
              <a:pPr/>
              <a:t>4/21/16</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8B3AFFF1-9C47-49F0-AE12-AF188F3F4E82}" type="datetime1">
              <a:rPr lang="en-US" smtClean="0"/>
              <a:pPr/>
              <a:t>4/21/16</a:t>
            </a:fld>
            <a:endParaRPr lang="en-US" dirty="0"/>
          </a:p>
        </p:txBody>
      </p:sp>
      <p:sp>
        <p:nvSpPr>
          <p:cNvPr id="6" name="Footer Placeholder 5"/>
          <p:cNvSpPr>
            <a:spLocks noGrp="1"/>
          </p:cNvSpPr>
          <p:nvPr>
            <p:ph type="ftr" sz="quarter" idx="11"/>
          </p:nvPr>
        </p:nvSpPr>
        <p:spPr>
          <a:xfrm>
            <a:off x="3325813" y="6288741"/>
            <a:ext cx="5217551" cy="365125"/>
          </a:xfrm>
        </p:spPr>
        <p:txBody>
          <a:bodyPr/>
          <a:lstStyle/>
          <a:p>
            <a:endParaRPr lang="en-US" dirty="0"/>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dirty="0"/>
          </a:p>
        </p:txBody>
      </p:sp>
    </p:spTree>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8B3AFFF1-9C47-49F0-AE12-AF188F3F4E82}" type="datetime1">
              <a:rPr lang="en-US" smtClean="0"/>
              <a:pPr/>
              <a:t>4/21/16</a:t>
            </a:fld>
            <a:endParaRPr lang="en-US" dirty="0"/>
          </a:p>
        </p:txBody>
      </p:sp>
      <p:sp>
        <p:nvSpPr>
          <p:cNvPr id="6" name="Footer Placeholder 5"/>
          <p:cNvSpPr>
            <a:spLocks noGrp="1"/>
          </p:cNvSpPr>
          <p:nvPr>
            <p:ph type="ftr" sz="quarter" idx="11"/>
          </p:nvPr>
        </p:nvSpPr>
        <p:spPr>
          <a:xfrm>
            <a:off x="3325813" y="6288741"/>
            <a:ext cx="5217551" cy="365125"/>
          </a:xfrm>
        </p:spPr>
        <p:txBody>
          <a:bodyPr/>
          <a:lstStyle/>
          <a:p>
            <a:endParaRPr lang="en-US" dirty="0"/>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dirty="0"/>
          </a:p>
        </p:txBody>
      </p:sp>
    </p:spTree>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694C003-38E8-486A-9BFD-47E55D87241C}" type="datetime1">
              <a:rPr lang="en-US" smtClean="0"/>
              <a:pPr/>
              <a:t>4/21/16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059EAA3-934B-41DB-B3B1-806F4BE5CC37}" type="datetime1">
              <a:rPr lang="en-US" smtClean="0"/>
              <a:pPr/>
              <a:t>4/21/16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F97F932-D99A-4087-BFB1-EA42FAFC8D2C}" type="datetime1">
              <a:rPr lang="en-US" smtClean="0"/>
              <a:pPr/>
              <a:t>4/21/16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C96367-2F2B-4F6E-ACF4-15FA13738E10}" type="datetime1">
              <a:rPr lang="en-US" smtClean="0"/>
              <a:pPr/>
              <a:t>4/21/16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523C92-45F4-4C30-810D-4886C1BA696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8FB3498D-21C7-408B-8EF5-5B55DEF0BFD5}" type="datetime1">
              <a:rPr lang="en-US" smtClean="0"/>
              <a:pPr/>
              <a:t>4/21/16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84DB246E-8FD1-42FF-94A4-E4133095C37A}" type="datetime1">
              <a:rPr lang="en-US" smtClean="0"/>
              <a:pPr/>
              <a:t>4/21/16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237106-F2ED-405E-BC33-CC3CF426205F}" type="slidenum">
              <a:rPr lang="en-US" smtClean="0"/>
              <a:pPr/>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8B3AFFF1-9C47-49F0-AE12-AF188F3F4E82}" type="datetime1">
              <a:rPr lang="en-US" smtClean="0"/>
              <a:pPr/>
              <a:t>4/21/16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dirty="0"/>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8B3AFFF1-9C47-49F0-AE12-AF188F3F4E82}" type="datetime1">
              <a:rPr lang="en-US" smtClean="0"/>
              <a:pPr/>
              <a:t>4/21/16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dirty="0"/>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8B3AFFF1-9C47-49F0-AE12-AF188F3F4E82}" type="datetime1">
              <a:rPr lang="en-US" smtClean="0"/>
              <a:pPr/>
              <a:t>4/21/16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dirty="0"/>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A93939D4-B818-4372-B1EE-7CB6D5BBC74A}" type="datetime1">
              <a:rPr lang="en-US" smtClean="0"/>
              <a:pPr/>
              <a:t>4/21/16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8B3AFFF1-9C47-49F0-AE12-AF188F3F4E82}" type="datetime1">
              <a:rPr lang="en-US" smtClean="0"/>
              <a:pPr/>
              <a:t>4/21/16</a:t>
            </a:fld>
            <a:endParaRPr lang="en-US" dirty="0"/>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38237106-F2ED-405E-BC33-CC3CF426205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5053" r:id="rId1"/>
    <p:sldLayoutId id="2147485054" r:id="rId2"/>
    <p:sldLayoutId id="2147485055" r:id="rId3"/>
    <p:sldLayoutId id="2147485056" r:id="rId4"/>
    <p:sldLayoutId id="2147485057" r:id="rId5"/>
    <p:sldLayoutId id="2147485058" r:id="rId6"/>
    <p:sldLayoutId id="2147485059" r:id="rId7"/>
    <p:sldLayoutId id="2147485060" r:id="rId8"/>
    <p:sldLayoutId id="2147485061" r:id="rId9"/>
    <p:sldLayoutId id="2147485062" r:id="rId10"/>
    <p:sldLayoutId id="2147485063" r:id="rId11"/>
    <p:sldLayoutId id="2147485064" r:id="rId12"/>
    <p:sldLayoutId id="2147485065" r:id="rId13"/>
    <p:sldLayoutId id="2147485066" r:id="rId14"/>
    <p:sldLayoutId id="2147485067" r:id="rId15"/>
    <p:sldLayoutId id="2147485068" r:id="rId16"/>
  </p:sldLayoutIdLst>
  <p:hf sldNum="0" hdr="0" ftr="0" dt="0"/>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3" Type="http://schemas.openxmlformats.org/officeDocument/2006/relationships/hyperlink" Target="http://uri.libguides.com/fairuse" TargetMode="External"/><Relationship Id="rId4" Type="http://schemas.openxmlformats.org/officeDocument/2006/relationships/hyperlink" Target="http://www.copyrightlaws.com/" TargetMode="External"/><Relationship Id="rId5" Type="http://schemas.openxmlformats.org/officeDocument/2006/relationships/hyperlink" Target="http://fairuse.stanford.edu/" TargetMode="External"/><Relationship Id="rId1" Type="http://schemas.openxmlformats.org/officeDocument/2006/relationships/slideLayout" Target="../slideLayouts/slideLayout2.xml"/><Relationship Id="rId2" Type="http://schemas.openxmlformats.org/officeDocument/2006/relationships/hyperlink" Target="http://www.wikipedia.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98778" y="1763890"/>
            <a:ext cx="8904111" cy="1714024"/>
          </a:xfrm>
        </p:spPr>
        <p:txBody>
          <a:bodyPr>
            <a:normAutofit/>
          </a:bodyPr>
          <a:lstStyle/>
          <a:p>
            <a:r>
              <a:rPr lang="en-US" dirty="0" smtClean="0"/>
              <a:t>Copyright and Fair use: </a:t>
            </a:r>
            <a:br>
              <a:rPr lang="en-US" dirty="0" smtClean="0"/>
            </a:br>
            <a:r>
              <a:rPr lang="en-US" dirty="0" smtClean="0"/>
              <a:t>Using Google Images Search</a:t>
            </a:r>
            <a:endParaRPr lang="en-US" dirty="0"/>
          </a:p>
        </p:txBody>
      </p:sp>
      <p:sp>
        <p:nvSpPr>
          <p:cNvPr id="2" name="Subtitle 1"/>
          <p:cNvSpPr>
            <a:spLocks noGrp="1"/>
          </p:cNvSpPr>
          <p:nvPr>
            <p:ph type="subTitle" idx="1"/>
          </p:nvPr>
        </p:nvSpPr>
        <p:spPr/>
        <p:txBody>
          <a:bodyPr>
            <a:normAutofit/>
          </a:bodyPr>
          <a:lstStyle/>
          <a:p>
            <a:r>
              <a:rPr lang="en-US" dirty="0" smtClean="0"/>
              <a:t>Jamey Bearden</a:t>
            </a:r>
          </a:p>
          <a:p>
            <a:r>
              <a:rPr lang="en-US" dirty="0" smtClean="0"/>
              <a:t>Kennesaw State University</a:t>
            </a:r>
          </a:p>
          <a:p>
            <a:r>
              <a:rPr lang="en-US" dirty="0" smtClean="0"/>
              <a:t>ITEC 7445</a:t>
            </a:r>
          </a:p>
          <a:p>
            <a:r>
              <a:rPr lang="en-US" dirty="0" smtClean="0"/>
              <a:t>Multimedia and Web Design in Education</a:t>
            </a:r>
            <a:endParaRPr lang="en-US" dirty="0"/>
          </a:p>
        </p:txBody>
      </p:sp>
    </p:spTree>
    <p:extLst>
      <p:ext uri="{BB962C8B-B14F-4D97-AF65-F5344CB8AC3E}">
        <p14:creationId xmlns:p14="http://schemas.microsoft.com/office/powerpoint/2010/main" val="34354953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536" y="-338669"/>
            <a:ext cx="7924800" cy="1143000"/>
          </a:xfrm>
        </p:spPr>
        <p:txBody>
          <a:bodyPr/>
          <a:lstStyle/>
          <a:p>
            <a:r>
              <a:rPr lang="en-US" dirty="0" smtClean="0"/>
              <a:t>SCENARIO #1</a:t>
            </a:r>
            <a:endParaRPr lang="en-US" dirty="0"/>
          </a:p>
        </p:txBody>
      </p:sp>
      <p:sp>
        <p:nvSpPr>
          <p:cNvPr id="3" name="Content Placeholder 2"/>
          <p:cNvSpPr>
            <a:spLocks noGrp="1"/>
          </p:cNvSpPr>
          <p:nvPr>
            <p:ph idx="1"/>
          </p:nvPr>
        </p:nvSpPr>
        <p:spPr>
          <a:xfrm>
            <a:off x="381000" y="945442"/>
            <a:ext cx="8621888" cy="5785556"/>
          </a:xfrm>
        </p:spPr>
        <p:txBody>
          <a:bodyPr>
            <a:noAutofit/>
          </a:bodyPr>
          <a:lstStyle/>
          <a:p>
            <a:r>
              <a:rPr lang="en-US" sz="1800" dirty="0" smtClean="0"/>
              <a:t>Ms. Smith, a science teacher is preparing a unit about Natural Disasters.  She quickly searches Google images after a tornado recently hit a neighboring city to find meaningful pictures of this disaster.  She finds several images that show the impact of the tornado from a local online newspaper.  She see that the images are from the Associated Press and wants to use them to show the aftermath of powerful storms like tornados to her students.  She decides to copy the images to her public class webpage for all of her students to see.</a:t>
            </a:r>
            <a:endParaRPr lang="en-US" sz="1800" dirty="0"/>
          </a:p>
          <a:p>
            <a:pPr marL="0" indent="0">
              <a:buNone/>
            </a:pPr>
            <a:r>
              <a:rPr lang="en-US" sz="1800" dirty="0" smtClean="0"/>
              <a:t>Can she legally use the images she found through her Google image search on her website? Is this fair use?</a:t>
            </a:r>
          </a:p>
          <a:p>
            <a:pPr lvl="1"/>
            <a:r>
              <a:rPr lang="en-US" sz="1800" dirty="0" smtClean="0"/>
              <a:t>No, Ms. Smith cannot use these images legally on her website, even if she gives credit to the author.</a:t>
            </a:r>
          </a:p>
          <a:p>
            <a:pPr lvl="1"/>
            <a:r>
              <a:rPr lang="en-US" sz="1800" dirty="0" smtClean="0"/>
              <a:t> No, this is not fair use.  Remember, “Fair use” needs to be transformative.  Ms. Smith’s use of these images is not transformative because she is using the images for the same reason as their original purpose.</a:t>
            </a:r>
          </a:p>
          <a:p>
            <a:pPr marL="0" indent="0">
              <a:buNone/>
            </a:pPr>
            <a:r>
              <a:rPr lang="en-US" sz="1800" dirty="0" smtClean="0"/>
              <a:t>ALTERNATIVES: </a:t>
            </a:r>
          </a:p>
          <a:p>
            <a:pPr marL="0" indent="0">
              <a:buNone/>
            </a:pPr>
            <a:r>
              <a:rPr lang="en-US" sz="1800" dirty="0" smtClean="0"/>
              <a:t>Ms. Smith could use an image with an open license that would illustrate the effects of powerful storms and tornados.  </a:t>
            </a:r>
            <a:endParaRPr lang="en-US" sz="1800" dirty="0"/>
          </a:p>
        </p:txBody>
      </p:sp>
    </p:spTree>
    <p:extLst>
      <p:ext uri="{BB962C8B-B14F-4D97-AF65-F5344CB8AC3E}">
        <p14:creationId xmlns:p14="http://schemas.microsoft.com/office/powerpoint/2010/main" val="1600417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8865" y="-282221"/>
            <a:ext cx="7924800" cy="1143000"/>
          </a:xfrm>
        </p:spPr>
        <p:txBody>
          <a:bodyPr/>
          <a:lstStyle/>
          <a:p>
            <a:r>
              <a:rPr lang="en-US" dirty="0" smtClean="0"/>
              <a:t>SCENARIO #2</a:t>
            </a:r>
            <a:endParaRPr lang="en-US" dirty="0"/>
          </a:p>
        </p:txBody>
      </p:sp>
      <p:sp>
        <p:nvSpPr>
          <p:cNvPr id="3" name="Content Placeholder 2"/>
          <p:cNvSpPr>
            <a:spLocks noGrp="1"/>
          </p:cNvSpPr>
          <p:nvPr>
            <p:ph idx="1"/>
          </p:nvPr>
        </p:nvSpPr>
        <p:spPr>
          <a:xfrm>
            <a:off x="341487" y="1044222"/>
            <a:ext cx="8252178" cy="5418667"/>
          </a:xfrm>
        </p:spPr>
        <p:txBody>
          <a:bodyPr>
            <a:normAutofit/>
          </a:bodyPr>
          <a:lstStyle/>
          <a:p>
            <a:r>
              <a:rPr lang="en-US" sz="2000" dirty="0" smtClean="0"/>
              <a:t>Ms. Garcia, an art teacher, also sees  the pictures of the tornado and its destruction on the same newspaper site as Ms. Smith.  She decides that the images would be perfect to demonstrate composition and depth of field. She also puts these images on her website, which is limited to student-view. She also includes source citations and text around the images explaining how the images exemplify to topic she is demonstrating.  </a:t>
            </a:r>
          </a:p>
          <a:p>
            <a:pPr marL="0" indent="0">
              <a:buNone/>
            </a:pPr>
            <a:r>
              <a:rPr lang="en-US" sz="2000" dirty="0"/>
              <a:t>Can she legally use the images she found through her Google image search on her website</a:t>
            </a:r>
            <a:r>
              <a:rPr lang="en-US" sz="2000" dirty="0" smtClean="0"/>
              <a:t>? </a:t>
            </a:r>
            <a:r>
              <a:rPr lang="en-US" sz="2000" dirty="0"/>
              <a:t>Is this fair use</a:t>
            </a:r>
            <a:r>
              <a:rPr lang="en-US" sz="2000" dirty="0" smtClean="0"/>
              <a:t>?</a:t>
            </a:r>
            <a:endParaRPr lang="en-US" sz="2000" dirty="0"/>
          </a:p>
          <a:p>
            <a:pPr lvl="1"/>
            <a:r>
              <a:rPr lang="en-US" sz="2000" dirty="0" smtClean="0"/>
              <a:t>Yes, Ms. Garcia can use these images on her website.</a:t>
            </a:r>
            <a:endParaRPr lang="en-US" dirty="0" smtClean="0"/>
          </a:p>
          <a:p>
            <a:pPr lvl="1"/>
            <a:r>
              <a:rPr lang="en-US" sz="2000" dirty="0" smtClean="0"/>
              <a:t>Yes, Because Ms. Garcia’s </a:t>
            </a:r>
            <a:r>
              <a:rPr lang="en-US" sz="2000" dirty="0"/>
              <a:t>use is transformative, and because it is necessary for </a:t>
            </a:r>
            <a:r>
              <a:rPr lang="en-US" sz="2000" dirty="0" smtClean="0"/>
              <a:t>her </a:t>
            </a:r>
            <a:r>
              <a:rPr lang="en-US" sz="2000" dirty="0"/>
              <a:t>to use the entire image in order to illustrate the photographic techniques </a:t>
            </a:r>
            <a:r>
              <a:rPr lang="en-US" sz="2000" dirty="0" smtClean="0"/>
              <a:t>she </a:t>
            </a:r>
            <a:r>
              <a:rPr lang="en-US" sz="2000" dirty="0"/>
              <a:t>is presenting, the material taken is appropriate in kind and amount, even though the image is a creative work.</a:t>
            </a:r>
            <a:endParaRPr lang="en-US" sz="2000" dirty="0" smtClean="0"/>
          </a:p>
          <a:p>
            <a:endParaRPr lang="en-US" dirty="0" smtClean="0"/>
          </a:p>
        </p:txBody>
      </p:sp>
    </p:spTree>
    <p:extLst>
      <p:ext uri="{BB962C8B-B14F-4D97-AF65-F5344CB8AC3E}">
        <p14:creationId xmlns:p14="http://schemas.microsoft.com/office/powerpoint/2010/main" val="33599354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68865" y="-282221"/>
            <a:ext cx="7924800" cy="1143000"/>
          </a:xfrm>
        </p:spPr>
        <p:txBody>
          <a:bodyPr/>
          <a:lstStyle/>
          <a:p>
            <a:r>
              <a:rPr lang="en-US" dirty="0" smtClean="0"/>
              <a:t>SCENARIO #3</a:t>
            </a:r>
            <a:endParaRPr lang="en-US" dirty="0"/>
          </a:p>
        </p:txBody>
      </p:sp>
      <p:sp>
        <p:nvSpPr>
          <p:cNvPr id="6" name="Content Placeholder 2"/>
          <p:cNvSpPr>
            <a:spLocks noGrp="1"/>
          </p:cNvSpPr>
          <p:nvPr>
            <p:ph idx="1"/>
          </p:nvPr>
        </p:nvSpPr>
        <p:spPr>
          <a:xfrm>
            <a:off x="341487" y="1044222"/>
            <a:ext cx="8252178" cy="5418667"/>
          </a:xfrm>
        </p:spPr>
        <p:txBody>
          <a:bodyPr>
            <a:normAutofit fontScale="85000" lnSpcReduction="10000"/>
          </a:bodyPr>
          <a:lstStyle/>
          <a:p>
            <a:pPr>
              <a:lnSpc>
                <a:spcPct val="120000"/>
              </a:lnSpc>
            </a:pPr>
            <a:r>
              <a:rPr lang="en-US" sz="2000" dirty="0" smtClean="0"/>
              <a:t>Mr. Worley, a math teacher, decides to post notes online for his students.  He eventually wants to flip his classroom and wants the students to be excited and engaged when they read his notes.  He decides that the notes would seem more appealing if he added some fun images to break up the text.  He finds some fun math themed images and jokes and inserts them throughout his notes.  Now his notes are colorful and more aesthetically appealing!</a:t>
            </a:r>
          </a:p>
          <a:p>
            <a:pPr marL="0" indent="0">
              <a:buNone/>
            </a:pPr>
            <a:r>
              <a:rPr lang="en-US" sz="2000" dirty="0"/>
              <a:t>Can </a:t>
            </a:r>
            <a:r>
              <a:rPr lang="en-US" sz="2000" dirty="0" smtClean="0"/>
              <a:t>Mr. Worley </a:t>
            </a:r>
            <a:r>
              <a:rPr lang="en-US" sz="2000" dirty="0"/>
              <a:t>legally use the images </a:t>
            </a:r>
            <a:r>
              <a:rPr lang="en-US" sz="2000" dirty="0" smtClean="0"/>
              <a:t>he </a:t>
            </a:r>
            <a:r>
              <a:rPr lang="en-US" sz="2000" dirty="0"/>
              <a:t>found through </a:t>
            </a:r>
            <a:r>
              <a:rPr lang="en-US" sz="2000" dirty="0" smtClean="0"/>
              <a:t>his Google </a:t>
            </a:r>
            <a:r>
              <a:rPr lang="en-US" sz="2000" dirty="0"/>
              <a:t>image search </a:t>
            </a:r>
            <a:r>
              <a:rPr lang="en-US" sz="2000" dirty="0" smtClean="0"/>
              <a:t>in his notes? </a:t>
            </a:r>
            <a:r>
              <a:rPr lang="en-US" sz="2000" dirty="0"/>
              <a:t>Is this fair use</a:t>
            </a:r>
            <a:r>
              <a:rPr lang="en-US" sz="2000" dirty="0" smtClean="0"/>
              <a:t>?</a:t>
            </a:r>
            <a:endParaRPr lang="en-US" sz="2000" dirty="0"/>
          </a:p>
          <a:p>
            <a:pPr lvl="1"/>
            <a:r>
              <a:rPr lang="en-US" dirty="0" smtClean="0"/>
              <a:t>No</a:t>
            </a:r>
            <a:r>
              <a:rPr lang="en-US" sz="2000" dirty="0" smtClean="0"/>
              <a:t>, Mr. </a:t>
            </a:r>
            <a:r>
              <a:rPr lang="en-US" dirty="0" smtClean="0"/>
              <a:t>Worley</a:t>
            </a:r>
            <a:r>
              <a:rPr lang="en-US" sz="2000" dirty="0" smtClean="0"/>
              <a:t> cannot just copy and paste these images in his notes to make them more </a:t>
            </a:r>
            <a:r>
              <a:rPr lang="en-US" dirty="0" smtClean="0"/>
              <a:t>visually appealing. </a:t>
            </a:r>
          </a:p>
          <a:p>
            <a:pPr lvl="1"/>
            <a:r>
              <a:rPr lang="en-US" dirty="0" smtClean="0"/>
              <a:t>No</a:t>
            </a:r>
            <a:r>
              <a:rPr lang="en-US" sz="2000" dirty="0" smtClean="0"/>
              <a:t>, </a:t>
            </a:r>
            <a:r>
              <a:rPr lang="en-US" dirty="0"/>
              <a:t>b</a:t>
            </a:r>
            <a:r>
              <a:rPr lang="en-US" sz="2000" dirty="0" smtClean="0"/>
              <a:t>ecause Mr. Worley used the images just as decorations, they are not transformative.  Even though his notes are educational, this </a:t>
            </a:r>
            <a:r>
              <a:rPr lang="en-US" dirty="0" smtClean="0"/>
              <a:t>probably does not fall under fair use”.</a:t>
            </a:r>
          </a:p>
          <a:p>
            <a:pPr marL="0" indent="0">
              <a:buNone/>
            </a:pPr>
            <a:r>
              <a:rPr lang="en-US" sz="1800" dirty="0"/>
              <a:t>ALTERNATIVES: </a:t>
            </a:r>
          </a:p>
          <a:p>
            <a:pPr marL="0" indent="0">
              <a:buNone/>
            </a:pPr>
            <a:r>
              <a:rPr lang="en-US" sz="1800" dirty="0" smtClean="0"/>
              <a:t>Mr. Worley could search Wikimedia Commons, Flickr Creative Commons or even do an advanced Google search to identify and locate open-licensed images for this purpose.</a:t>
            </a:r>
            <a:endParaRPr lang="en-US" dirty="0" smtClean="0"/>
          </a:p>
          <a:p>
            <a:pPr lvl="1"/>
            <a:endParaRPr lang="en-US" dirty="0" smtClean="0"/>
          </a:p>
        </p:txBody>
      </p:sp>
    </p:spTree>
    <p:extLst>
      <p:ext uri="{BB962C8B-B14F-4D97-AF65-F5344CB8AC3E}">
        <p14:creationId xmlns:p14="http://schemas.microsoft.com/office/powerpoint/2010/main" val="172310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130" y="127001"/>
            <a:ext cx="7583487" cy="1044388"/>
          </a:xfrm>
        </p:spPr>
        <p:txBody>
          <a:bodyPr/>
          <a:lstStyle/>
          <a:p>
            <a:r>
              <a:rPr lang="en-US" dirty="0" smtClean="0"/>
              <a:t>REFERENCES</a:t>
            </a:r>
            <a:endParaRPr lang="en-US" dirty="0"/>
          </a:p>
        </p:txBody>
      </p:sp>
      <p:sp>
        <p:nvSpPr>
          <p:cNvPr id="3" name="Content Placeholder 2"/>
          <p:cNvSpPr>
            <a:spLocks noGrp="1"/>
          </p:cNvSpPr>
          <p:nvPr>
            <p:ph idx="1"/>
          </p:nvPr>
        </p:nvSpPr>
        <p:spPr>
          <a:xfrm>
            <a:off x="779463" y="1425388"/>
            <a:ext cx="7583487" cy="4741168"/>
          </a:xfrm>
        </p:spPr>
        <p:txBody>
          <a:bodyPr>
            <a:normAutofit/>
          </a:bodyPr>
          <a:lstStyle/>
          <a:p>
            <a:pPr marL="0" indent="0">
              <a:buNone/>
            </a:pPr>
            <a:r>
              <a:rPr lang="en-US" sz="1900" dirty="0" smtClean="0"/>
              <a:t>Copyright. (</a:t>
            </a:r>
            <a:r>
              <a:rPr lang="en-US" sz="1900" dirty="0" err="1" smtClean="0"/>
              <a:t>n.d.</a:t>
            </a:r>
            <a:r>
              <a:rPr lang="en-US" sz="1900" dirty="0" smtClean="0"/>
              <a:t>). Retrieved April 25, 2016, from </a:t>
            </a:r>
            <a:r>
              <a:rPr lang="en-US" sz="1900" dirty="0" smtClean="0">
                <a:hlinkClick r:id="rId2"/>
              </a:rPr>
              <a:t>http://www.wikipedia.org/</a:t>
            </a:r>
            <a:endParaRPr lang="en-US" sz="1900" dirty="0" smtClean="0"/>
          </a:p>
          <a:p>
            <a:pPr marL="0" indent="0">
              <a:buNone/>
            </a:pPr>
            <a:r>
              <a:rPr lang="en-US" sz="1900" dirty="0" smtClean="0"/>
              <a:t>Fair Use and Copyright for Online Education. (</a:t>
            </a:r>
            <a:r>
              <a:rPr lang="en-US" sz="1900" dirty="0" err="1" smtClean="0"/>
              <a:t>n.d.</a:t>
            </a:r>
            <a:r>
              <a:rPr lang="en-US" sz="1900" dirty="0" smtClean="0"/>
              <a:t>). Retrieved April 25, 2016, from </a:t>
            </a:r>
            <a:r>
              <a:rPr lang="en-US" sz="1900" dirty="0" smtClean="0">
                <a:hlinkClick r:id="rId3"/>
              </a:rPr>
              <a:t>http://uri.libguides.com/fairuse</a:t>
            </a:r>
            <a:endParaRPr lang="en-US" sz="1900" dirty="0" smtClean="0"/>
          </a:p>
          <a:p>
            <a:pPr marL="0" indent="0">
              <a:buNone/>
            </a:pPr>
            <a:r>
              <a:rPr lang="en-US" sz="1900" dirty="0" smtClean="0"/>
              <a:t>Harris, L. E. (2016, March 31). </a:t>
            </a:r>
            <a:r>
              <a:rPr lang="en-US" sz="1900" dirty="0" err="1" smtClean="0"/>
              <a:t>Copyrightlaws.com</a:t>
            </a:r>
            <a:r>
              <a:rPr lang="en-US" sz="1900" dirty="0" smtClean="0"/>
              <a:t>: Copyright, licensing, digital property. Retrieved April 25, 2016, from </a:t>
            </a:r>
            <a:r>
              <a:rPr lang="en-US" sz="1900" dirty="0" smtClean="0">
                <a:hlinkClick r:id="rId4"/>
              </a:rPr>
              <a:t>http://www.copyrightlaws.com/</a:t>
            </a:r>
            <a:endParaRPr lang="en-US" sz="1900" dirty="0" smtClean="0"/>
          </a:p>
          <a:p>
            <a:pPr marL="0" indent="0">
              <a:buNone/>
            </a:pPr>
            <a:r>
              <a:rPr lang="en-US" sz="1900" dirty="0" err="1" smtClean="0"/>
              <a:t>Lessig</a:t>
            </a:r>
            <a:r>
              <a:rPr lang="en-US" sz="1900" dirty="0" smtClean="0"/>
              <a:t>, L., &amp; Ito, J. (2016, April 23). Creative Commons License. Retrieved April 25, 2016, from </a:t>
            </a:r>
            <a:r>
              <a:rPr lang="en-US" sz="1900" dirty="0" smtClean="0">
                <a:hlinkClick r:id="rId2"/>
              </a:rPr>
              <a:t>http://www.wikipedia.org/</a:t>
            </a:r>
            <a:endParaRPr lang="en-US" sz="1900" dirty="0" smtClean="0"/>
          </a:p>
          <a:p>
            <a:pPr marL="0" indent="0">
              <a:buNone/>
            </a:pPr>
            <a:r>
              <a:rPr lang="en-US" sz="1900" dirty="0" err="1" smtClean="0"/>
              <a:t>Stim</a:t>
            </a:r>
            <a:r>
              <a:rPr lang="en-US" sz="1900" dirty="0" smtClean="0"/>
              <a:t>, R. (2010). What is Fair Use? Retrieved April 25, 2016, from </a:t>
            </a:r>
            <a:r>
              <a:rPr lang="en-US" sz="1900" dirty="0" smtClean="0">
                <a:hlinkClick r:id="rId5"/>
              </a:rPr>
              <a:t>http://fairuse.stanford.edu/</a:t>
            </a:r>
            <a:endParaRPr lang="en-US" sz="1900"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894729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0616"/>
            <a:ext cx="7924800" cy="1143000"/>
          </a:xfrm>
        </p:spPr>
        <p:txBody>
          <a:bodyPr>
            <a:normAutofit fontScale="90000"/>
          </a:bodyPr>
          <a:lstStyle/>
          <a:p>
            <a:r>
              <a:rPr lang="en-US" dirty="0" smtClean="0"/>
              <a:t>BEFORE WE GET STARTED, THERE ARE A FEW TERMS WE NEED TO KNOW:</a:t>
            </a:r>
            <a:br>
              <a:rPr lang="en-US" dirty="0" smtClean="0"/>
            </a:br>
            <a:endParaRPr lang="en-US" dirty="0"/>
          </a:p>
        </p:txBody>
      </p:sp>
      <p:sp>
        <p:nvSpPr>
          <p:cNvPr id="3" name="Content Placeholder 2"/>
          <p:cNvSpPr>
            <a:spLocks noGrp="1"/>
          </p:cNvSpPr>
          <p:nvPr>
            <p:ph idx="1"/>
          </p:nvPr>
        </p:nvSpPr>
        <p:spPr>
          <a:xfrm>
            <a:off x="609599" y="1979260"/>
            <a:ext cx="8266289" cy="4114800"/>
          </a:xfrm>
        </p:spPr>
        <p:txBody>
          <a:bodyPr>
            <a:normAutofit/>
          </a:bodyPr>
          <a:lstStyle/>
          <a:p>
            <a:r>
              <a:rPr lang="en-US" sz="2000" dirty="0" smtClean="0"/>
              <a:t>What is Copyright?</a:t>
            </a:r>
          </a:p>
          <a:p>
            <a:pPr marL="0" indent="0">
              <a:buNone/>
            </a:pPr>
            <a:endParaRPr lang="en-US" sz="2000" dirty="0" smtClean="0"/>
          </a:p>
          <a:p>
            <a:r>
              <a:rPr lang="en-US" sz="2000" dirty="0" smtClean="0"/>
              <a:t>What is Fair Use?</a:t>
            </a:r>
          </a:p>
          <a:p>
            <a:pPr marL="0" indent="0">
              <a:buNone/>
            </a:pPr>
            <a:endParaRPr lang="en-US" sz="2000" dirty="0" smtClean="0"/>
          </a:p>
          <a:p>
            <a:r>
              <a:rPr lang="en-US" sz="2000" dirty="0" smtClean="0"/>
              <a:t>What is Creative Commons License?</a:t>
            </a:r>
            <a:endParaRPr lang="en-US" sz="2000" dirty="0"/>
          </a:p>
        </p:txBody>
      </p:sp>
    </p:spTree>
    <p:extLst>
      <p:ext uri="{BB962C8B-B14F-4D97-AF65-F5344CB8AC3E}">
        <p14:creationId xmlns:p14="http://schemas.microsoft.com/office/powerpoint/2010/main" val="3155937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241" y="522194"/>
            <a:ext cx="8364537" cy="1044388"/>
          </a:xfrm>
        </p:spPr>
        <p:txBody>
          <a:bodyPr>
            <a:normAutofit fontScale="90000"/>
          </a:bodyPr>
          <a:lstStyle/>
          <a:p>
            <a:r>
              <a:rPr lang="en-US" dirty="0" smtClean="0"/>
              <a:t>COPYRIGHT LAW  &amp; USING GOOGLE IMAGES</a:t>
            </a:r>
            <a:endParaRPr lang="en-US" dirty="0"/>
          </a:p>
        </p:txBody>
      </p:sp>
      <p:sp>
        <p:nvSpPr>
          <p:cNvPr id="3" name="Content Placeholder 2"/>
          <p:cNvSpPr>
            <a:spLocks noGrp="1"/>
          </p:cNvSpPr>
          <p:nvPr>
            <p:ph idx="1"/>
          </p:nvPr>
        </p:nvSpPr>
        <p:spPr/>
        <p:txBody>
          <a:bodyPr>
            <a:normAutofit/>
          </a:bodyPr>
          <a:lstStyle/>
          <a:p>
            <a:r>
              <a:rPr lang="en-US" sz="2000" dirty="0" smtClean="0"/>
              <a:t>Have you ever needed a quick “pic” or image for your lesson?</a:t>
            </a:r>
          </a:p>
          <a:p>
            <a:endParaRPr lang="en-US" sz="2000" dirty="0"/>
          </a:p>
          <a:p>
            <a:r>
              <a:rPr lang="en-US" sz="2000" dirty="0" smtClean="0"/>
              <a:t>Did you think, “Google It!” ?</a:t>
            </a:r>
          </a:p>
          <a:p>
            <a:pPr marL="0" indent="0">
              <a:buNone/>
            </a:pPr>
            <a:endParaRPr lang="en-US" sz="2000" dirty="0" smtClean="0"/>
          </a:p>
          <a:p>
            <a:r>
              <a:rPr lang="en-US" sz="2000" dirty="0" smtClean="0"/>
              <a:t>FACT: </a:t>
            </a:r>
            <a:r>
              <a:rPr lang="en-US" sz="2000" dirty="0"/>
              <a:t>Images found online may be protected by copyright law. </a:t>
            </a:r>
          </a:p>
        </p:txBody>
      </p:sp>
    </p:spTree>
    <p:extLst>
      <p:ext uri="{BB962C8B-B14F-4D97-AF65-F5344CB8AC3E}">
        <p14:creationId xmlns:p14="http://schemas.microsoft.com/office/powerpoint/2010/main" val="28860933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241" y="508000"/>
            <a:ext cx="8759648" cy="1044388"/>
          </a:xfrm>
        </p:spPr>
        <p:txBody>
          <a:bodyPr>
            <a:noAutofit/>
          </a:bodyPr>
          <a:lstStyle/>
          <a:p>
            <a:r>
              <a:rPr lang="en-US" sz="3400" dirty="0" smtClean="0"/>
              <a:t>“GOOGLING” AN IMAGE IS TEMPTING, BUT…</a:t>
            </a:r>
            <a:br>
              <a:rPr lang="en-US" sz="3400" dirty="0" smtClean="0"/>
            </a:br>
            <a:endParaRPr lang="en-US" sz="3400" dirty="0"/>
          </a:p>
        </p:txBody>
      </p:sp>
      <p:sp>
        <p:nvSpPr>
          <p:cNvPr id="3" name="Content Placeholder 2"/>
          <p:cNvSpPr>
            <a:spLocks noGrp="1"/>
          </p:cNvSpPr>
          <p:nvPr>
            <p:ph idx="1"/>
          </p:nvPr>
        </p:nvSpPr>
        <p:spPr/>
        <p:txBody>
          <a:bodyPr>
            <a:normAutofit/>
          </a:bodyPr>
          <a:lstStyle/>
          <a:p>
            <a:pPr marL="0" indent="0">
              <a:buNone/>
            </a:pPr>
            <a:r>
              <a:rPr lang="en-US" sz="2000" dirty="0" smtClean="0"/>
              <a:t>“</a:t>
            </a:r>
            <a:r>
              <a:rPr lang="en-US" sz="2000" dirty="0"/>
              <a:t>Google is a search engine that helps you locate content such as images and photos.  It is not a content depository, and it is not a collection of public domain or copyright-free works” (Copyright Law</a:t>
            </a:r>
            <a:r>
              <a:rPr lang="en-US" sz="2000" dirty="0" smtClean="0"/>
              <a:t>)</a:t>
            </a:r>
            <a:endParaRPr lang="en-US" sz="2000" dirty="0"/>
          </a:p>
          <a:p>
            <a:r>
              <a:rPr lang="en-US" sz="2000" dirty="0" smtClean="0"/>
              <a:t>We must consider that “copying and pasting” images that appear from a Google search are likely copyrighted.</a:t>
            </a:r>
          </a:p>
          <a:p>
            <a:r>
              <a:rPr lang="en-US" sz="2000" dirty="0" smtClean="0"/>
              <a:t>It is important to know copyright &amp; fair use law for online &amp; digital  images before we copy and paste.</a:t>
            </a:r>
          </a:p>
          <a:p>
            <a:endParaRPr lang="en-US" dirty="0" smtClean="0"/>
          </a:p>
          <a:p>
            <a:endParaRPr lang="en-US" dirty="0"/>
          </a:p>
          <a:p>
            <a:endParaRPr lang="en-US" dirty="0"/>
          </a:p>
        </p:txBody>
      </p:sp>
    </p:spTree>
    <p:extLst>
      <p:ext uri="{BB962C8B-B14F-4D97-AF65-F5344CB8AC3E}">
        <p14:creationId xmlns:p14="http://schemas.microsoft.com/office/powerpoint/2010/main" val="24306391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463" y="197555"/>
            <a:ext cx="7583487" cy="1044388"/>
          </a:xfrm>
        </p:spPr>
        <p:txBody>
          <a:bodyPr/>
          <a:lstStyle/>
          <a:p>
            <a:r>
              <a:rPr lang="en-US" dirty="0" smtClean="0"/>
              <a:t>MYTHS ABOUT FAIR USE:</a:t>
            </a:r>
            <a:endParaRPr lang="en-US" dirty="0"/>
          </a:p>
        </p:txBody>
      </p:sp>
      <p:sp>
        <p:nvSpPr>
          <p:cNvPr id="3" name="Content Placeholder 2"/>
          <p:cNvSpPr>
            <a:spLocks noGrp="1"/>
          </p:cNvSpPr>
          <p:nvPr>
            <p:ph idx="1"/>
          </p:nvPr>
        </p:nvSpPr>
        <p:spPr>
          <a:xfrm>
            <a:off x="779463" y="1129055"/>
            <a:ext cx="7983537" cy="4612342"/>
          </a:xfrm>
        </p:spPr>
        <p:txBody>
          <a:bodyPr>
            <a:normAutofit/>
          </a:bodyPr>
          <a:lstStyle/>
          <a:p>
            <a:pPr marL="0" indent="0">
              <a:buNone/>
            </a:pPr>
            <a:endParaRPr lang="en-US" dirty="0" smtClean="0"/>
          </a:p>
          <a:p>
            <a:r>
              <a:rPr lang="en-US" sz="2000" dirty="0" smtClean="0"/>
              <a:t>Myth </a:t>
            </a:r>
            <a:r>
              <a:rPr lang="en-US" sz="2000" dirty="0"/>
              <a:t>#1: If I give credit to the copyright owner, my use is automatically fair use</a:t>
            </a:r>
            <a:r>
              <a:rPr lang="en-US" sz="2000" dirty="0" smtClean="0"/>
              <a:t>.</a:t>
            </a:r>
            <a:endParaRPr lang="en-US" sz="2000" dirty="0"/>
          </a:p>
          <a:p>
            <a:r>
              <a:rPr lang="en-US" sz="2000" dirty="0" smtClean="0"/>
              <a:t>Myth </a:t>
            </a:r>
            <a:r>
              <a:rPr lang="en-US" sz="2000" dirty="0"/>
              <a:t>#2: If I post a disclaimer on my video, my use is fair use</a:t>
            </a:r>
            <a:r>
              <a:rPr lang="en-US" sz="2000" dirty="0" smtClean="0"/>
              <a:t>.</a:t>
            </a:r>
            <a:endParaRPr lang="en-US" sz="2000" dirty="0"/>
          </a:p>
          <a:p>
            <a:r>
              <a:rPr lang="en-US" sz="2000" dirty="0" smtClean="0"/>
              <a:t>Myth </a:t>
            </a:r>
            <a:r>
              <a:rPr lang="en-US" sz="2000" dirty="0"/>
              <a:t>#3: “Entertainment” or “non-profit” uses are automatically fair use</a:t>
            </a:r>
            <a:r>
              <a:rPr lang="en-US" sz="2000" dirty="0" smtClean="0"/>
              <a:t>.</a:t>
            </a:r>
            <a:endParaRPr lang="en-US" sz="2000" dirty="0"/>
          </a:p>
          <a:p>
            <a:r>
              <a:rPr lang="en-US" sz="2000" dirty="0" smtClean="0"/>
              <a:t>Myth </a:t>
            </a:r>
            <a:r>
              <a:rPr lang="en-US" sz="2000" dirty="0"/>
              <a:t>#4: If I add any original material I created to someone else’s copyrighted work, </a:t>
            </a:r>
            <a:r>
              <a:rPr lang="en-US" sz="2000" dirty="0" smtClean="0"/>
              <a:t>my use </a:t>
            </a:r>
            <a:r>
              <a:rPr lang="en-US" sz="2000" dirty="0"/>
              <a:t>is fair use.</a:t>
            </a:r>
          </a:p>
          <a:p>
            <a:endParaRPr lang="en-US" dirty="0"/>
          </a:p>
        </p:txBody>
      </p:sp>
    </p:spTree>
    <p:extLst>
      <p:ext uri="{BB962C8B-B14F-4D97-AF65-F5344CB8AC3E}">
        <p14:creationId xmlns:p14="http://schemas.microsoft.com/office/powerpoint/2010/main" val="10277278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67063"/>
            <a:ext cx="7924800" cy="1143000"/>
          </a:xfrm>
        </p:spPr>
        <p:txBody>
          <a:bodyPr>
            <a:normAutofit fontScale="90000"/>
          </a:bodyPr>
          <a:lstStyle/>
          <a:p>
            <a:r>
              <a:rPr lang="en-US" dirty="0" smtClean="0"/>
              <a:t>HOW WE SHOULD USE “GOOGLE IMAGES” IN RESPECT TO COPYRIGHT LAW…</a:t>
            </a:r>
            <a:endParaRPr lang="en-US" dirty="0"/>
          </a:p>
        </p:txBody>
      </p:sp>
      <p:sp>
        <p:nvSpPr>
          <p:cNvPr id="3" name="Content Placeholder 2"/>
          <p:cNvSpPr>
            <a:spLocks noGrp="1"/>
          </p:cNvSpPr>
          <p:nvPr>
            <p:ph idx="1"/>
          </p:nvPr>
        </p:nvSpPr>
        <p:spPr>
          <a:xfrm>
            <a:off x="609600" y="2165285"/>
            <a:ext cx="7924800" cy="4382911"/>
          </a:xfrm>
        </p:spPr>
        <p:txBody>
          <a:bodyPr>
            <a:normAutofit/>
          </a:bodyPr>
          <a:lstStyle/>
          <a:p>
            <a:pPr marL="0" indent="0">
              <a:buNone/>
            </a:pPr>
            <a:r>
              <a:rPr lang="en-US" sz="2000" dirty="0"/>
              <a:t>Here are some helpful </a:t>
            </a:r>
            <a:r>
              <a:rPr lang="en-US" sz="2000" dirty="0" smtClean="0"/>
              <a:t>tips when doing a Google image search:</a:t>
            </a:r>
            <a:endParaRPr lang="en-US" sz="2000" dirty="0"/>
          </a:p>
          <a:p>
            <a:pPr lvl="1"/>
            <a:r>
              <a:rPr lang="en-US" sz="2000" dirty="0"/>
              <a:t>Assume that all online images </a:t>
            </a:r>
            <a:r>
              <a:rPr lang="en-US" sz="2000" dirty="0" smtClean="0"/>
              <a:t>are </a:t>
            </a:r>
            <a:r>
              <a:rPr lang="en-US" sz="2000" dirty="0"/>
              <a:t>protected by copyright</a:t>
            </a:r>
          </a:p>
          <a:p>
            <a:pPr lvl="1"/>
            <a:r>
              <a:rPr lang="en-US" sz="2000" dirty="0"/>
              <a:t>Do some research (just a few more clicks) to determine if the image you actually requires permission to use </a:t>
            </a:r>
            <a:r>
              <a:rPr lang="en-US" sz="2000" dirty="0" smtClean="0"/>
              <a:t>it.</a:t>
            </a:r>
            <a:endParaRPr lang="en-US" dirty="0"/>
          </a:p>
          <a:p>
            <a:pPr marL="0" indent="0">
              <a:buNone/>
            </a:pPr>
            <a:r>
              <a:rPr lang="en-US" sz="2200" dirty="0" smtClean="0"/>
              <a:t>Ask yourself:</a:t>
            </a:r>
          </a:p>
          <a:p>
            <a:pPr lvl="1"/>
            <a:r>
              <a:rPr lang="en-US" sz="2000" dirty="0" smtClean="0"/>
              <a:t>Is there a Creative Commons license attached to the image or photograph that permits limited or unlimited use of that image without communication with the copyright owner?</a:t>
            </a:r>
          </a:p>
          <a:p>
            <a:pPr lvl="1"/>
            <a:r>
              <a:rPr lang="en-US" sz="2000" dirty="0" smtClean="0"/>
              <a:t>Are there terms of use attached to the image or photograph?</a:t>
            </a:r>
          </a:p>
          <a:p>
            <a:endParaRPr lang="en-US" dirty="0"/>
          </a:p>
        </p:txBody>
      </p:sp>
    </p:spTree>
    <p:extLst>
      <p:ext uri="{BB962C8B-B14F-4D97-AF65-F5344CB8AC3E}">
        <p14:creationId xmlns:p14="http://schemas.microsoft.com/office/powerpoint/2010/main" val="696084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91949"/>
            <a:ext cx="7924800" cy="1143000"/>
          </a:xfrm>
        </p:spPr>
        <p:txBody>
          <a:bodyPr>
            <a:normAutofit fontScale="90000"/>
          </a:bodyPr>
          <a:lstStyle/>
          <a:p>
            <a:r>
              <a:rPr lang="en-US" dirty="0" smtClean="0"/>
              <a:t>IS IT COPYRIGHTED? WHAT </a:t>
            </a:r>
            <a:r>
              <a:rPr lang="en-US" dirty="0"/>
              <a:t>DO I DO?</a:t>
            </a:r>
            <a:br>
              <a:rPr lang="en-US" dirty="0"/>
            </a:br>
            <a:endParaRPr lang="en-US" dirty="0"/>
          </a:p>
        </p:txBody>
      </p:sp>
      <p:sp>
        <p:nvSpPr>
          <p:cNvPr id="3" name="Content Placeholder 2"/>
          <p:cNvSpPr>
            <a:spLocks noGrp="1"/>
          </p:cNvSpPr>
          <p:nvPr>
            <p:ph idx="1"/>
          </p:nvPr>
        </p:nvSpPr>
        <p:spPr>
          <a:xfrm>
            <a:off x="609600" y="1600199"/>
            <a:ext cx="8077200" cy="2858911"/>
          </a:xfrm>
        </p:spPr>
        <p:txBody>
          <a:bodyPr>
            <a:normAutofit/>
          </a:bodyPr>
          <a:lstStyle/>
          <a:p>
            <a:r>
              <a:rPr lang="en-US" sz="2000" dirty="0" smtClean="0"/>
              <a:t>If you do not see permission to use an image or photo, then you need to CONTACT AUTHOR and OBTAIN PERMISSION to use the image.</a:t>
            </a:r>
          </a:p>
          <a:p>
            <a:r>
              <a:rPr lang="en-US" sz="2000" dirty="0" smtClean="0"/>
              <a:t>If you contact the author and there is not response, then you cannot legally use the image.  YOU MUST RECEIVE CONSENT from the AUTHOR to use the image or photo.</a:t>
            </a:r>
            <a:endParaRPr lang="en-US" sz="2000" dirty="0"/>
          </a:p>
          <a:p>
            <a:endParaRPr lang="en-US" dirty="0" smtClean="0"/>
          </a:p>
        </p:txBody>
      </p:sp>
    </p:spTree>
    <p:extLst>
      <p:ext uri="{BB962C8B-B14F-4D97-AF65-F5344CB8AC3E}">
        <p14:creationId xmlns:p14="http://schemas.microsoft.com/office/powerpoint/2010/main" val="3453837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021" y="903194"/>
            <a:ext cx="7583487" cy="1044388"/>
          </a:xfrm>
        </p:spPr>
        <p:txBody>
          <a:bodyPr>
            <a:normAutofit fontScale="90000"/>
          </a:bodyPr>
          <a:lstStyle/>
          <a:p>
            <a:r>
              <a:rPr lang="en-US" dirty="0" smtClean="0"/>
              <a:t>ALTERNATIVE WAYS TO LEGALLY USE A DIGITAL IMAGE OR PHOTO IN ONLINE EDUCATION:</a:t>
            </a:r>
            <a:endParaRPr lang="en-US" dirty="0"/>
          </a:p>
        </p:txBody>
      </p:sp>
      <p:sp>
        <p:nvSpPr>
          <p:cNvPr id="3" name="Content Placeholder 2"/>
          <p:cNvSpPr>
            <a:spLocks noGrp="1"/>
          </p:cNvSpPr>
          <p:nvPr>
            <p:ph idx="1"/>
          </p:nvPr>
        </p:nvSpPr>
        <p:spPr>
          <a:xfrm>
            <a:off x="609600" y="2263422"/>
            <a:ext cx="7924800" cy="3691468"/>
          </a:xfrm>
        </p:spPr>
        <p:txBody>
          <a:bodyPr>
            <a:normAutofit/>
          </a:bodyPr>
          <a:lstStyle/>
          <a:p>
            <a:r>
              <a:rPr lang="en-US" sz="2000" dirty="0" smtClean="0"/>
              <a:t>Link </a:t>
            </a:r>
            <a:r>
              <a:rPr lang="en-US" sz="2000" dirty="0"/>
              <a:t>to the images if possible rather than making an electronic copy available to students. </a:t>
            </a:r>
            <a:endParaRPr lang="en-US" sz="2000" dirty="0" smtClean="0"/>
          </a:p>
          <a:p>
            <a:r>
              <a:rPr lang="en-US" sz="2000" dirty="0" smtClean="0"/>
              <a:t>If </a:t>
            </a:r>
            <a:r>
              <a:rPr lang="en-US" sz="2000" dirty="0"/>
              <a:t>copying an image, use the lowest image resolution possible to achieve your purpose.</a:t>
            </a:r>
          </a:p>
          <a:p>
            <a:r>
              <a:rPr lang="en-US" sz="2000" dirty="0"/>
              <a:t>Avoid copying images from materials created and marketed primarily for use in courses such as the one at hand (e.g. from a textbook, workbook, or other instructional materials designed for the course). </a:t>
            </a:r>
            <a:endParaRPr lang="en-US" sz="2000" dirty="0" smtClean="0"/>
          </a:p>
          <a:p>
            <a:r>
              <a:rPr lang="en-US" sz="2000" dirty="0" smtClean="0"/>
              <a:t>Make </a:t>
            </a:r>
            <a:r>
              <a:rPr lang="en-US" sz="2000" dirty="0"/>
              <a:t>sure that the images serve a pedagogical purpose. </a:t>
            </a:r>
            <a:endParaRPr lang="en-US" sz="2000" dirty="0" smtClean="0"/>
          </a:p>
        </p:txBody>
      </p:sp>
    </p:spTree>
    <p:extLst>
      <p:ext uri="{BB962C8B-B14F-4D97-AF65-F5344CB8AC3E}">
        <p14:creationId xmlns:p14="http://schemas.microsoft.com/office/powerpoint/2010/main" val="26324739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924800" cy="1143000"/>
          </a:xfrm>
        </p:spPr>
        <p:txBody>
          <a:bodyPr/>
          <a:lstStyle/>
          <a:p>
            <a:r>
              <a:rPr lang="en-US" dirty="0" smtClean="0"/>
              <a:t>CONT’D…</a:t>
            </a:r>
            <a:endParaRPr lang="en-US" dirty="0"/>
          </a:p>
        </p:txBody>
      </p:sp>
      <p:sp>
        <p:nvSpPr>
          <p:cNvPr id="3" name="Content Placeholder 2"/>
          <p:cNvSpPr>
            <a:spLocks noGrp="1"/>
          </p:cNvSpPr>
          <p:nvPr>
            <p:ph idx="1"/>
          </p:nvPr>
        </p:nvSpPr>
        <p:spPr>
          <a:xfrm>
            <a:off x="779463" y="1588911"/>
            <a:ext cx="7583487" cy="4208930"/>
          </a:xfrm>
        </p:spPr>
        <p:txBody>
          <a:bodyPr/>
          <a:lstStyle/>
          <a:p>
            <a:r>
              <a:rPr lang="en-US" sz="2000" dirty="0"/>
              <a:t>Place the images in the context of the course, explaining why they were chosen and what they are intended to illustrate.</a:t>
            </a:r>
          </a:p>
          <a:p>
            <a:r>
              <a:rPr lang="en-US" sz="2000" dirty="0"/>
              <a:t> Limit access to the images to students enrolled in the course.</a:t>
            </a:r>
          </a:p>
          <a:p>
            <a:r>
              <a:rPr lang="en-US" sz="2000" dirty="0"/>
              <a:t>Notify students that images are being made available for teaching, study, and research only.</a:t>
            </a:r>
          </a:p>
          <a:p>
            <a:r>
              <a:rPr lang="en-US" sz="2000" dirty="0"/>
              <a:t>Provide attributions to known copyright owners of the images and any works depicted in the images.</a:t>
            </a:r>
          </a:p>
          <a:p>
            <a:endParaRPr lang="en-US" dirty="0"/>
          </a:p>
        </p:txBody>
      </p:sp>
    </p:spTree>
    <p:extLst>
      <p:ext uri="{BB962C8B-B14F-4D97-AF65-F5344CB8AC3E}">
        <p14:creationId xmlns:p14="http://schemas.microsoft.com/office/powerpoint/2010/main" val="18199797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10023</TotalTime>
  <Words>1862</Words>
  <Application>Microsoft Macintosh PowerPoint</Application>
  <PresentationFormat>On-screen Show (4:3)</PresentationFormat>
  <Paragraphs>106</Paragraphs>
  <Slides>13</Slides>
  <Notes>9</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Revolution</vt:lpstr>
      <vt:lpstr>Copyright and Fair use:  Using Google Images Search</vt:lpstr>
      <vt:lpstr>BEFORE WE GET STARTED, THERE ARE A FEW TERMS WE NEED TO KNOW: </vt:lpstr>
      <vt:lpstr>COPYRIGHT LAW  &amp; USING GOOGLE IMAGES</vt:lpstr>
      <vt:lpstr>“GOOGLING” AN IMAGE IS TEMPTING, BUT… </vt:lpstr>
      <vt:lpstr>MYTHS ABOUT FAIR USE:</vt:lpstr>
      <vt:lpstr>HOW WE SHOULD USE “GOOGLE IMAGES” IN RESPECT TO COPYRIGHT LAW…</vt:lpstr>
      <vt:lpstr>IS IT COPYRIGHTED? WHAT DO I DO? </vt:lpstr>
      <vt:lpstr>ALTERNATIVE WAYS TO LEGALLY USE A DIGITAL IMAGE OR PHOTO IN ONLINE EDUCATION:</vt:lpstr>
      <vt:lpstr>CONT’D…</vt:lpstr>
      <vt:lpstr>SCENARIO #1</vt:lpstr>
      <vt:lpstr>SCENARIO #2</vt:lpstr>
      <vt:lpstr>SCENARIO #3</vt:lpstr>
      <vt:lpstr>REFERENCES</vt:lpstr>
    </vt:vector>
  </TitlesOfParts>
  <Company>Dawson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and Fair use</dc:title>
  <dc:creator>Site License</dc:creator>
  <cp:lastModifiedBy>Site License</cp:lastModifiedBy>
  <cp:revision>18</cp:revision>
  <dcterms:created xsi:type="dcterms:W3CDTF">2016-04-21T20:56:12Z</dcterms:created>
  <dcterms:modified xsi:type="dcterms:W3CDTF">2016-04-28T19:59:52Z</dcterms:modified>
</cp:coreProperties>
</file>